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Arimo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IBM Plex Sans" panose="020B0604020202020204" charset="0"/>
      <p:regular r:id="rId34"/>
    </p:embeddedFont>
    <p:embeddedFont>
      <p:font typeface="IBM Plex Sans Bold" panose="020B0604020202020204" charset="0"/>
      <p:regular r:id="rId35"/>
    </p:embeddedFont>
    <p:embeddedFont>
      <p:font typeface="IBM Plex Sans Condensed" panose="020B0604020202020204" charset="0"/>
      <p:regular r:id="rId36"/>
    </p:embeddedFont>
    <p:embeddedFont>
      <p:font typeface="IBM Plex Sans Condensed Bold" panose="020B0604020202020204" charset="0"/>
      <p:regular r:id="rId37"/>
    </p:embeddedFont>
    <p:embeddedFont>
      <p:font typeface="Montserrat" panose="020B0604020202020204" charset="0"/>
      <p:regular r:id="rId38"/>
    </p:embeddedFont>
    <p:embeddedFont>
      <p:font typeface="Open Sans 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249" autoAdjust="0"/>
  </p:normalViewPr>
  <p:slideViewPr>
    <p:cSldViewPr>
      <p:cViewPr varScale="1">
        <p:scale>
          <a:sx n="46" d="100"/>
          <a:sy n="46" d="100"/>
        </p:scale>
        <p:origin x="73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9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4.svg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6.png"/><Relationship Id="rId7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7.png"/><Relationship Id="rId7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8.png"/><Relationship Id="rId7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9.svg"/><Relationship Id="rId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9.svg"/><Relationship Id="rId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4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9.svg"/><Relationship Id="rId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4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9.svg"/><Relationship Id="rId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9.svg"/><Relationship Id="rId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4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9.svg"/><Relationship Id="rId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62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9.svg"/><Relationship Id="rId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9.svg"/><Relationship Id="rId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30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9.svg"/><Relationship Id="rId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9.svg"/><Relationship Id="rId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9.svg"/><Relationship Id="rId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6"/>
            <a:chOff x="0" y="0"/>
            <a:chExt cx="24384000" cy="13715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9567672" cy="10286997"/>
            <a:chOff x="0" y="0"/>
            <a:chExt cx="12756895" cy="137159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56896" cy="13716000"/>
            </a:xfrm>
            <a:custGeom>
              <a:avLst/>
              <a:gdLst/>
              <a:ahLst/>
              <a:cxnLst/>
              <a:rect l="l" t="t" r="r" b="b"/>
              <a:pathLst>
                <a:path w="12756896" h="13716000">
                  <a:moveTo>
                    <a:pt x="0" y="0"/>
                  </a:moveTo>
                  <a:lnTo>
                    <a:pt x="0" y="13716000"/>
                  </a:lnTo>
                  <a:lnTo>
                    <a:pt x="12756896" y="13716000"/>
                  </a:lnTo>
                  <a:lnTo>
                    <a:pt x="12756896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947132" y="247396"/>
            <a:ext cx="2078236" cy="2054797"/>
            <a:chOff x="0" y="0"/>
            <a:chExt cx="1621536" cy="16032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1536" cy="1603248"/>
            </a:xfrm>
            <a:custGeom>
              <a:avLst/>
              <a:gdLst/>
              <a:ahLst/>
              <a:cxnLst/>
              <a:rect l="l" t="t" r="r" b="b"/>
              <a:pathLst>
                <a:path w="1621536" h="1603248">
                  <a:moveTo>
                    <a:pt x="0" y="0"/>
                  </a:moveTo>
                  <a:lnTo>
                    <a:pt x="0" y="1603248"/>
                  </a:lnTo>
                  <a:lnTo>
                    <a:pt x="1621536" y="1603248"/>
                  </a:lnTo>
                  <a:lnTo>
                    <a:pt x="1621536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0" y="8670064"/>
            <a:ext cx="9591853" cy="1616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03"/>
              </a:lnSpc>
            </a:pPr>
            <a:r>
              <a:rPr lang="en-US" sz="9359" spc="-56">
                <a:solidFill>
                  <a:srgbClr val="FFFFFF"/>
                </a:solidFill>
                <a:latin typeface="IBM Plex Sans"/>
              </a:rPr>
              <a:t>MULHER SEGURA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46428" y="4788472"/>
            <a:ext cx="510413" cy="108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46428" y="7085139"/>
            <a:ext cx="510413" cy="1080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778985" y="5509260"/>
            <a:ext cx="54863" cy="5486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778985" y="5853684"/>
            <a:ext cx="54863" cy="548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46428" y="4788472"/>
            <a:ext cx="510413" cy="108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46428" y="7085139"/>
            <a:ext cx="510413" cy="1080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778985" y="4831080"/>
            <a:ext cx="54863" cy="5486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778985" y="5167884"/>
            <a:ext cx="54863" cy="548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778985" y="5509260"/>
            <a:ext cx="54863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778985" y="5853684"/>
            <a:ext cx="54863" cy="548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46428" y="4788472"/>
            <a:ext cx="510413" cy="108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46428" y="7085139"/>
            <a:ext cx="510413" cy="1080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778985" y="4831080"/>
            <a:ext cx="54863" cy="5486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778985" y="5167884"/>
            <a:ext cx="54863" cy="548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778985" y="5509260"/>
            <a:ext cx="54863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778985" y="5853684"/>
            <a:ext cx="54863" cy="548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46428" y="4788472"/>
            <a:ext cx="510413" cy="108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46428" y="7085139"/>
            <a:ext cx="510413" cy="1080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778985" y="4831080"/>
            <a:ext cx="54863" cy="5486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778985" y="5167884"/>
            <a:ext cx="54863" cy="548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778985" y="5509260"/>
            <a:ext cx="54863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778985" y="5853684"/>
            <a:ext cx="54863" cy="548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5"/>
            <a:chOff x="0" y="0"/>
            <a:chExt cx="24384000" cy="13715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46428" y="4788472"/>
            <a:ext cx="510413" cy="108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46428" y="7085139"/>
            <a:ext cx="510413" cy="1080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851122" y="1117346"/>
            <a:ext cx="630428" cy="20370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737837" y="4378452"/>
            <a:ext cx="137159" cy="1371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4831080"/>
            <a:ext cx="54863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167884"/>
            <a:ext cx="54863" cy="548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509260"/>
            <a:ext cx="54863" cy="548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853684"/>
            <a:ext cx="54863" cy="54864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0" y="-34752"/>
            <a:ext cx="18288000" cy="10286943"/>
            <a:chOff x="0" y="0"/>
            <a:chExt cx="24384000" cy="137159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3715873"/>
            </a:xfrm>
            <a:custGeom>
              <a:avLst/>
              <a:gdLst/>
              <a:ahLst/>
              <a:cxnLst/>
              <a:rect l="l" t="t" r="r" b="b"/>
              <a:pathLst>
                <a:path w="24384000" h="13715873">
                  <a:moveTo>
                    <a:pt x="0" y="0"/>
                  </a:moveTo>
                  <a:lnTo>
                    <a:pt x="0" y="13715873"/>
                  </a:lnTo>
                  <a:lnTo>
                    <a:pt x="24384000" y="13715873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12"/>
              <a:stretch>
                <a:fillRect b="-7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6125623" y="4712272"/>
            <a:ext cx="6036754" cy="71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3"/>
              </a:lnSpc>
            </a:pPr>
            <a:r>
              <a:rPr lang="en-US" sz="4202" spc="-25">
                <a:solidFill>
                  <a:srgbClr val="FFFFFF"/>
                </a:solidFill>
                <a:latin typeface="IBM Plex Sans"/>
              </a:rPr>
              <a:t>JORNADA DO USUARIO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5042"/>
            <a:ext cx="18257524" cy="10287000"/>
            <a:chOff x="0" y="0"/>
            <a:chExt cx="24343360" cy="137159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43361" cy="13716000"/>
            </a:xfrm>
            <a:custGeom>
              <a:avLst/>
              <a:gdLst/>
              <a:ahLst/>
              <a:cxnLst/>
              <a:rect l="l" t="t" r="r" b="b"/>
              <a:pathLst>
                <a:path w="24343361" h="13716000">
                  <a:moveTo>
                    <a:pt x="0" y="0"/>
                  </a:moveTo>
                  <a:lnTo>
                    <a:pt x="0" y="13716000"/>
                  </a:lnTo>
                  <a:lnTo>
                    <a:pt x="24343361" y="13716000"/>
                  </a:lnTo>
                  <a:lnTo>
                    <a:pt x="24343361" y="0"/>
                  </a:lnTo>
                  <a:close/>
                </a:path>
              </a:pathLst>
            </a:custGeom>
            <a:blipFill>
              <a:blip r:embed="rId2"/>
              <a:stretch>
                <a:fillRect r="-166" b="-18335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-42186"/>
            <a:ext cx="18313405" cy="10318485"/>
            <a:chOff x="0" y="0"/>
            <a:chExt cx="24343360" cy="137159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43361" cy="13716000"/>
            </a:xfrm>
            <a:custGeom>
              <a:avLst/>
              <a:gdLst/>
              <a:ahLst/>
              <a:cxnLst/>
              <a:rect l="l" t="t" r="r" b="b"/>
              <a:pathLst>
                <a:path w="24343361" h="13716000">
                  <a:moveTo>
                    <a:pt x="0" y="0"/>
                  </a:moveTo>
                  <a:lnTo>
                    <a:pt x="0" y="13716000"/>
                  </a:lnTo>
                  <a:lnTo>
                    <a:pt x="24343361" y="13716000"/>
                  </a:lnTo>
                  <a:lnTo>
                    <a:pt x="24343361" y="0"/>
                  </a:lnTo>
                  <a:close/>
                </a:path>
              </a:pathLst>
            </a:custGeom>
            <a:blipFill>
              <a:blip r:embed="rId2"/>
              <a:stretch>
                <a:fillRect r="-166" b="-18335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517305" y="4622516"/>
            <a:ext cx="1036363" cy="1036352"/>
            <a:chOff x="0" y="0"/>
            <a:chExt cx="2072727" cy="2072704"/>
          </a:xfrm>
        </p:grpSpPr>
        <p:sp>
          <p:nvSpPr>
            <p:cNvPr id="7" name="Freeform 7"/>
            <p:cNvSpPr/>
            <p:nvPr/>
          </p:nvSpPr>
          <p:spPr>
            <a:xfrm>
              <a:off x="63500" y="63500"/>
              <a:ext cx="1945640" cy="1945767"/>
            </a:xfrm>
            <a:custGeom>
              <a:avLst/>
              <a:gdLst/>
              <a:ahLst/>
              <a:cxnLst/>
              <a:rect l="l" t="t" r="r" b="b"/>
              <a:pathLst>
                <a:path w="1945640" h="1945767">
                  <a:moveTo>
                    <a:pt x="563245" y="665607"/>
                  </a:moveTo>
                  <a:cubicBezTo>
                    <a:pt x="478409" y="665607"/>
                    <a:pt x="409575" y="734441"/>
                    <a:pt x="409575" y="819277"/>
                  </a:cubicBezTo>
                  <a:cubicBezTo>
                    <a:pt x="409575" y="904113"/>
                    <a:pt x="478409" y="972947"/>
                    <a:pt x="563245" y="972947"/>
                  </a:cubicBezTo>
                  <a:cubicBezTo>
                    <a:pt x="563245" y="972947"/>
                    <a:pt x="563245" y="972947"/>
                    <a:pt x="563245" y="972947"/>
                  </a:cubicBezTo>
                  <a:cubicBezTo>
                    <a:pt x="648081" y="972947"/>
                    <a:pt x="716915" y="904240"/>
                    <a:pt x="716915" y="819277"/>
                  </a:cubicBezTo>
                  <a:cubicBezTo>
                    <a:pt x="716915" y="734314"/>
                    <a:pt x="648208" y="665607"/>
                    <a:pt x="563245" y="665607"/>
                  </a:cubicBezTo>
                  <a:close/>
                  <a:moveTo>
                    <a:pt x="1382522" y="665607"/>
                  </a:moveTo>
                  <a:cubicBezTo>
                    <a:pt x="1297686" y="665607"/>
                    <a:pt x="1228852" y="734441"/>
                    <a:pt x="1228852" y="819277"/>
                  </a:cubicBezTo>
                  <a:cubicBezTo>
                    <a:pt x="1228852" y="904113"/>
                    <a:pt x="1297686" y="972947"/>
                    <a:pt x="1382522" y="972947"/>
                  </a:cubicBezTo>
                  <a:cubicBezTo>
                    <a:pt x="1467358" y="972947"/>
                    <a:pt x="1536192" y="904240"/>
                    <a:pt x="1536192" y="819277"/>
                  </a:cubicBezTo>
                  <a:cubicBezTo>
                    <a:pt x="1536192" y="734314"/>
                    <a:pt x="1467485" y="665607"/>
                    <a:pt x="1382522" y="665607"/>
                  </a:cubicBezTo>
                  <a:close/>
                  <a:moveTo>
                    <a:pt x="972820" y="1228852"/>
                  </a:moveTo>
                  <a:cubicBezTo>
                    <a:pt x="765429" y="1228852"/>
                    <a:pt x="583692" y="1328674"/>
                    <a:pt x="465963" y="1479804"/>
                  </a:cubicBezTo>
                  <a:cubicBezTo>
                    <a:pt x="460883" y="1487424"/>
                    <a:pt x="455676" y="1497711"/>
                    <a:pt x="455676" y="1510538"/>
                  </a:cubicBezTo>
                  <a:cubicBezTo>
                    <a:pt x="455676" y="1538732"/>
                    <a:pt x="478663" y="1561719"/>
                    <a:pt x="506857" y="1561719"/>
                  </a:cubicBezTo>
                  <a:cubicBezTo>
                    <a:pt x="524764" y="1561719"/>
                    <a:pt x="540131" y="1554099"/>
                    <a:pt x="547878" y="1541272"/>
                  </a:cubicBezTo>
                  <a:cubicBezTo>
                    <a:pt x="645160" y="1413256"/>
                    <a:pt x="798830" y="1333881"/>
                    <a:pt x="972820" y="1333881"/>
                  </a:cubicBezTo>
                  <a:cubicBezTo>
                    <a:pt x="1146810" y="1333881"/>
                    <a:pt x="1297940" y="1413256"/>
                    <a:pt x="1397762" y="1541272"/>
                  </a:cubicBezTo>
                  <a:cubicBezTo>
                    <a:pt x="1408049" y="1554099"/>
                    <a:pt x="1423416" y="1561719"/>
                    <a:pt x="1438783" y="1561719"/>
                  </a:cubicBezTo>
                  <a:cubicBezTo>
                    <a:pt x="1466977" y="1561719"/>
                    <a:pt x="1489964" y="1538732"/>
                    <a:pt x="1489964" y="1510538"/>
                  </a:cubicBezTo>
                  <a:cubicBezTo>
                    <a:pt x="1489964" y="1500251"/>
                    <a:pt x="1487424" y="1490091"/>
                    <a:pt x="1479677" y="1479804"/>
                  </a:cubicBezTo>
                  <a:cubicBezTo>
                    <a:pt x="1361948" y="1328801"/>
                    <a:pt x="1180084" y="1228852"/>
                    <a:pt x="972820" y="1228852"/>
                  </a:cubicBezTo>
                  <a:close/>
                  <a:moveTo>
                    <a:pt x="972820" y="102362"/>
                  </a:moveTo>
                  <a:cubicBezTo>
                    <a:pt x="1451610" y="102362"/>
                    <a:pt x="1843278" y="494030"/>
                    <a:pt x="1843278" y="972820"/>
                  </a:cubicBezTo>
                  <a:cubicBezTo>
                    <a:pt x="1843278" y="1451610"/>
                    <a:pt x="1451610" y="1843278"/>
                    <a:pt x="972820" y="1843278"/>
                  </a:cubicBezTo>
                  <a:cubicBezTo>
                    <a:pt x="972820" y="1843278"/>
                    <a:pt x="972820" y="1843278"/>
                    <a:pt x="972820" y="1843278"/>
                  </a:cubicBezTo>
                  <a:cubicBezTo>
                    <a:pt x="494030" y="1843278"/>
                    <a:pt x="102362" y="1451610"/>
                    <a:pt x="102362" y="972820"/>
                  </a:cubicBezTo>
                  <a:cubicBezTo>
                    <a:pt x="102362" y="494030"/>
                    <a:pt x="494157" y="102362"/>
                    <a:pt x="972820" y="102362"/>
                  </a:cubicBezTo>
                  <a:close/>
                  <a:moveTo>
                    <a:pt x="972820" y="0"/>
                  </a:moveTo>
                  <a:cubicBezTo>
                    <a:pt x="435229" y="0"/>
                    <a:pt x="0" y="435102"/>
                    <a:pt x="0" y="972820"/>
                  </a:cubicBezTo>
                  <a:cubicBezTo>
                    <a:pt x="0" y="1510538"/>
                    <a:pt x="435229" y="1945767"/>
                    <a:pt x="972820" y="1945767"/>
                  </a:cubicBezTo>
                  <a:cubicBezTo>
                    <a:pt x="972820" y="1945767"/>
                    <a:pt x="972820" y="1945767"/>
                    <a:pt x="972820" y="1945767"/>
                  </a:cubicBezTo>
                  <a:cubicBezTo>
                    <a:pt x="1510411" y="1945767"/>
                    <a:pt x="1945640" y="1510538"/>
                    <a:pt x="1945640" y="972820"/>
                  </a:cubicBezTo>
                  <a:cubicBezTo>
                    <a:pt x="1945640" y="435102"/>
                    <a:pt x="1510538" y="0"/>
                    <a:pt x="9728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926494" y="4613372"/>
            <a:ext cx="1036363" cy="1036352"/>
            <a:chOff x="0" y="0"/>
            <a:chExt cx="2072726" cy="2072704"/>
          </a:xfrm>
        </p:grpSpPr>
        <p:sp>
          <p:nvSpPr>
            <p:cNvPr id="9" name="Freeform 9"/>
            <p:cNvSpPr/>
            <p:nvPr/>
          </p:nvSpPr>
          <p:spPr>
            <a:xfrm>
              <a:off x="63500" y="63500"/>
              <a:ext cx="1945640" cy="1945767"/>
            </a:xfrm>
            <a:custGeom>
              <a:avLst/>
              <a:gdLst/>
              <a:ahLst/>
              <a:cxnLst/>
              <a:rect l="l" t="t" r="r" b="b"/>
              <a:pathLst>
                <a:path w="1945640" h="1945767">
                  <a:moveTo>
                    <a:pt x="789940" y="435102"/>
                  </a:moveTo>
                  <a:cubicBezTo>
                    <a:pt x="782701" y="435102"/>
                    <a:pt x="775462" y="438150"/>
                    <a:pt x="770509" y="444119"/>
                  </a:cubicBezTo>
                  <a:cubicBezTo>
                    <a:pt x="704723" y="520827"/>
                    <a:pt x="609727" y="563245"/>
                    <a:pt x="511683" y="563245"/>
                  </a:cubicBezTo>
                  <a:cubicBezTo>
                    <a:pt x="480060" y="563245"/>
                    <a:pt x="448056" y="558800"/>
                    <a:pt x="416814" y="549783"/>
                  </a:cubicBezTo>
                  <a:cubicBezTo>
                    <a:pt x="414274" y="549021"/>
                    <a:pt x="411607" y="548640"/>
                    <a:pt x="409067" y="548640"/>
                  </a:cubicBezTo>
                  <a:cubicBezTo>
                    <a:pt x="398145" y="548640"/>
                    <a:pt x="388112" y="555625"/>
                    <a:pt x="384683" y="566547"/>
                  </a:cubicBezTo>
                  <a:cubicBezTo>
                    <a:pt x="380365" y="580009"/>
                    <a:pt x="387858" y="594360"/>
                    <a:pt x="401320" y="598678"/>
                  </a:cubicBezTo>
                  <a:cubicBezTo>
                    <a:pt x="401701" y="598805"/>
                    <a:pt x="402082" y="598932"/>
                    <a:pt x="402463" y="599059"/>
                  </a:cubicBezTo>
                  <a:cubicBezTo>
                    <a:pt x="438531" y="609473"/>
                    <a:pt x="475234" y="614553"/>
                    <a:pt x="511683" y="614553"/>
                  </a:cubicBezTo>
                  <a:cubicBezTo>
                    <a:pt x="624332" y="614553"/>
                    <a:pt x="733806" y="565912"/>
                    <a:pt x="809371" y="477520"/>
                  </a:cubicBezTo>
                  <a:cubicBezTo>
                    <a:pt x="818515" y="466725"/>
                    <a:pt x="817245" y="450596"/>
                    <a:pt x="806577" y="441452"/>
                  </a:cubicBezTo>
                  <a:cubicBezTo>
                    <a:pt x="801751" y="437388"/>
                    <a:pt x="795909" y="435356"/>
                    <a:pt x="789940" y="435356"/>
                  </a:cubicBezTo>
                  <a:close/>
                  <a:moveTo>
                    <a:pt x="1155446" y="434594"/>
                  </a:moveTo>
                  <a:cubicBezTo>
                    <a:pt x="1149731" y="434594"/>
                    <a:pt x="1144016" y="436499"/>
                    <a:pt x="1139317" y="440309"/>
                  </a:cubicBezTo>
                  <a:cubicBezTo>
                    <a:pt x="1128395" y="449199"/>
                    <a:pt x="1126617" y="465328"/>
                    <a:pt x="1135634" y="476377"/>
                  </a:cubicBezTo>
                  <a:cubicBezTo>
                    <a:pt x="1135888" y="476758"/>
                    <a:pt x="1136142" y="477012"/>
                    <a:pt x="1136523" y="477393"/>
                  </a:cubicBezTo>
                  <a:cubicBezTo>
                    <a:pt x="1212088" y="565658"/>
                    <a:pt x="1321562" y="614426"/>
                    <a:pt x="1434211" y="614426"/>
                  </a:cubicBezTo>
                  <a:cubicBezTo>
                    <a:pt x="1470660" y="614426"/>
                    <a:pt x="1507363" y="609346"/>
                    <a:pt x="1543431" y="598932"/>
                  </a:cubicBezTo>
                  <a:cubicBezTo>
                    <a:pt x="1557147" y="595249"/>
                    <a:pt x="1565275" y="581279"/>
                    <a:pt x="1561592" y="567563"/>
                  </a:cubicBezTo>
                  <a:cubicBezTo>
                    <a:pt x="1558544" y="556133"/>
                    <a:pt x="1548130" y="548513"/>
                    <a:pt x="1536827" y="548513"/>
                  </a:cubicBezTo>
                  <a:cubicBezTo>
                    <a:pt x="1534668" y="548513"/>
                    <a:pt x="1532509" y="548767"/>
                    <a:pt x="1530223" y="549402"/>
                  </a:cubicBezTo>
                  <a:cubicBezTo>
                    <a:pt x="1529842" y="549529"/>
                    <a:pt x="1529461" y="549656"/>
                    <a:pt x="1529080" y="549783"/>
                  </a:cubicBezTo>
                  <a:cubicBezTo>
                    <a:pt x="1497711" y="558927"/>
                    <a:pt x="1465834" y="563245"/>
                    <a:pt x="1434211" y="563245"/>
                  </a:cubicBezTo>
                  <a:cubicBezTo>
                    <a:pt x="1336294" y="563245"/>
                    <a:pt x="1241171" y="520954"/>
                    <a:pt x="1175385" y="444119"/>
                  </a:cubicBezTo>
                  <a:cubicBezTo>
                    <a:pt x="1170305" y="437896"/>
                    <a:pt x="1162939" y="434721"/>
                    <a:pt x="1155446" y="434721"/>
                  </a:cubicBezTo>
                  <a:close/>
                  <a:moveTo>
                    <a:pt x="563245" y="786257"/>
                  </a:moveTo>
                  <a:cubicBezTo>
                    <a:pt x="619760" y="786257"/>
                    <a:pt x="665607" y="832104"/>
                    <a:pt x="665607" y="888619"/>
                  </a:cubicBezTo>
                  <a:cubicBezTo>
                    <a:pt x="665607" y="945134"/>
                    <a:pt x="619760" y="990981"/>
                    <a:pt x="563245" y="990981"/>
                  </a:cubicBezTo>
                  <a:cubicBezTo>
                    <a:pt x="506730" y="990981"/>
                    <a:pt x="460883" y="945134"/>
                    <a:pt x="460883" y="888619"/>
                  </a:cubicBezTo>
                  <a:cubicBezTo>
                    <a:pt x="460883" y="832104"/>
                    <a:pt x="506730" y="786257"/>
                    <a:pt x="563245" y="786257"/>
                  </a:cubicBezTo>
                  <a:close/>
                  <a:moveTo>
                    <a:pt x="1382522" y="786257"/>
                  </a:moveTo>
                  <a:cubicBezTo>
                    <a:pt x="1439037" y="786257"/>
                    <a:pt x="1484884" y="832104"/>
                    <a:pt x="1484884" y="888619"/>
                  </a:cubicBezTo>
                  <a:cubicBezTo>
                    <a:pt x="1484884" y="945134"/>
                    <a:pt x="1439037" y="990981"/>
                    <a:pt x="1382522" y="991108"/>
                  </a:cubicBezTo>
                  <a:lnTo>
                    <a:pt x="1382522" y="990981"/>
                  </a:lnTo>
                  <a:cubicBezTo>
                    <a:pt x="1326007" y="990981"/>
                    <a:pt x="1280160" y="945134"/>
                    <a:pt x="1280160" y="888619"/>
                  </a:cubicBezTo>
                  <a:cubicBezTo>
                    <a:pt x="1280160" y="832104"/>
                    <a:pt x="1326007" y="786257"/>
                    <a:pt x="1382522" y="786257"/>
                  </a:cubicBezTo>
                  <a:close/>
                  <a:moveTo>
                    <a:pt x="1382522" y="735076"/>
                  </a:moveTo>
                  <a:cubicBezTo>
                    <a:pt x="1297686" y="735076"/>
                    <a:pt x="1228852" y="803910"/>
                    <a:pt x="1228852" y="888746"/>
                  </a:cubicBezTo>
                  <a:cubicBezTo>
                    <a:pt x="1228852" y="973582"/>
                    <a:pt x="1297686" y="1042416"/>
                    <a:pt x="1382522" y="1042416"/>
                  </a:cubicBezTo>
                  <a:cubicBezTo>
                    <a:pt x="1467358" y="1042416"/>
                    <a:pt x="1536192" y="973709"/>
                    <a:pt x="1536192" y="888746"/>
                  </a:cubicBezTo>
                  <a:cubicBezTo>
                    <a:pt x="1536192" y="803783"/>
                    <a:pt x="1467485" y="735076"/>
                    <a:pt x="1382522" y="735076"/>
                  </a:cubicBezTo>
                  <a:close/>
                  <a:moveTo>
                    <a:pt x="563245" y="735076"/>
                  </a:moveTo>
                  <a:cubicBezTo>
                    <a:pt x="478409" y="735076"/>
                    <a:pt x="409575" y="803783"/>
                    <a:pt x="409575" y="888746"/>
                  </a:cubicBezTo>
                  <a:cubicBezTo>
                    <a:pt x="409575" y="973709"/>
                    <a:pt x="478409" y="1042416"/>
                    <a:pt x="563245" y="1042416"/>
                  </a:cubicBezTo>
                  <a:cubicBezTo>
                    <a:pt x="648081" y="1042416"/>
                    <a:pt x="716915" y="973582"/>
                    <a:pt x="716915" y="888746"/>
                  </a:cubicBezTo>
                  <a:cubicBezTo>
                    <a:pt x="716915" y="803910"/>
                    <a:pt x="648208" y="735076"/>
                    <a:pt x="563245" y="735076"/>
                  </a:cubicBezTo>
                  <a:close/>
                  <a:moveTo>
                    <a:pt x="973455" y="1339342"/>
                  </a:moveTo>
                  <a:cubicBezTo>
                    <a:pt x="1069086" y="1339342"/>
                    <a:pt x="1165352" y="1370584"/>
                    <a:pt x="1245870" y="1434973"/>
                  </a:cubicBezTo>
                  <a:cubicBezTo>
                    <a:pt x="1271651" y="1455547"/>
                    <a:pt x="1295019" y="1479042"/>
                    <a:pt x="1315466" y="1504950"/>
                  </a:cubicBezTo>
                  <a:cubicBezTo>
                    <a:pt x="1315593" y="1505077"/>
                    <a:pt x="1315593" y="1505204"/>
                    <a:pt x="1315339" y="1505331"/>
                  </a:cubicBezTo>
                  <a:cubicBezTo>
                    <a:pt x="1315085" y="1505458"/>
                    <a:pt x="1315212" y="1505331"/>
                    <a:pt x="1315212" y="1505331"/>
                  </a:cubicBezTo>
                  <a:cubicBezTo>
                    <a:pt x="1315212" y="1505331"/>
                    <a:pt x="1315085" y="1505331"/>
                    <a:pt x="1315085" y="1505331"/>
                  </a:cubicBezTo>
                  <a:cubicBezTo>
                    <a:pt x="1205865" y="1463421"/>
                    <a:pt x="1089787" y="1441831"/>
                    <a:pt x="972693" y="1441831"/>
                  </a:cubicBezTo>
                  <a:lnTo>
                    <a:pt x="972693" y="1441831"/>
                  </a:lnTo>
                  <a:cubicBezTo>
                    <a:pt x="971169" y="1441831"/>
                    <a:pt x="969645" y="1441831"/>
                    <a:pt x="968248" y="1441831"/>
                  </a:cubicBezTo>
                  <a:cubicBezTo>
                    <a:pt x="853567" y="1441831"/>
                    <a:pt x="739775" y="1462786"/>
                    <a:pt x="632460" y="1503680"/>
                  </a:cubicBezTo>
                  <a:cubicBezTo>
                    <a:pt x="632460" y="1503680"/>
                    <a:pt x="632460" y="1503680"/>
                    <a:pt x="632333" y="1503680"/>
                  </a:cubicBezTo>
                  <a:cubicBezTo>
                    <a:pt x="632206" y="1503680"/>
                    <a:pt x="632079" y="1503553"/>
                    <a:pt x="632079" y="1503426"/>
                  </a:cubicBezTo>
                  <a:cubicBezTo>
                    <a:pt x="632079" y="1503299"/>
                    <a:pt x="632079" y="1503299"/>
                    <a:pt x="632079" y="1503172"/>
                  </a:cubicBezTo>
                  <a:cubicBezTo>
                    <a:pt x="718312" y="1395349"/>
                    <a:pt x="845185" y="1339215"/>
                    <a:pt x="973328" y="1339215"/>
                  </a:cubicBezTo>
                  <a:close/>
                  <a:moveTo>
                    <a:pt x="974725" y="1288161"/>
                  </a:moveTo>
                  <a:cubicBezTo>
                    <a:pt x="974090" y="1288161"/>
                    <a:pt x="973455" y="1288161"/>
                    <a:pt x="972820" y="1288161"/>
                  </a:cubicBezTo>
                  <a:cubicBezTo>
                    <a:pt x="791210" y="1288161"/>
                    <a:pt x="624586" y="1389253"/>
                    <a:pt x="540639" y="1550289"/>
                  </a:cubicBezTo>
                  <a:cubicBezTo>
                    <a:pt x="534035" y="1562862"/>
                    <a:pt x="538861" y="1578229"/>
                    <a:pt x="551307" y="1584833"/>
                  </a:cubicBezTo>
                  <a:cubicBezTo>
                    <a:pt x="554990" y="1586738"/>
                    <a:pt x="559181" y="1587754"/>
                    <a:pt x="563245" y="1587754"/>
                  </a:cubicBezTo>
                  <a:cubicBezTo>
                    <a:pt x="567182" y="1587754"/>
                    <a:pt x="571119" y="1586865"/>
                    <a:pt x="574675" y="1585087"/>
                  </a:cubicBezTo>
                  <a:cubicBezTo>
                    <a:pt x="696595" y="1524508"/>
                    <a:pt x="830834" y="1493012"/>
                    <a:pt x="966978" y="1493012"/>
                  </a:cubicBezTo>
                  <a:cubicBezTo>
                    <a:pt x="968883" y="1493012"/>
                    <a:pt x="970915" y="1493012"/>
                    <a:pt x="972820" y="1493012"/>
                  </a:cubicBezTo>
                  <a:cubicBezTo>
                    <a:pt x="1110996" y="1493266"/>
                    <a:pt x="1247267" y="1524762"/>
                    <a:pt x="1371473" y="1585214"/>
                  </a:cubicBezTo>
                  <a:cubicBezTo>
                    <a:pt x="1375029" y="1586865"/>
                    <a:pt x="1378839" y="1587754"/>
                    <a:pt x="1382522" y="1587754"/>
                  </a:cubicBezTo>
                  <a:cubicBezTo>
                    <a:pt x="1392047" y="1587754"/>
                    <a:pt x="1401318" y="1582420"/>
                    <a:pt x="1405636" y="1573149"/>
                  </a:cubicBezTo>
                  <a:cubicBezTo>
                    <a:pt x="1409065" y="1565910"/>
                    <a:pt x="1408938" y="1557528"/>
                    <a:pt x="1405255" y="1550416"/>
                  </a:cubicBezTo>
                  <a:cubicBezTo>
                    <a:pt x="1322070" y="1389380"/>
                    <a:pt x="1155954" y="1288161"/>
                    <a:pt x="974725" y="1288161"/>
                  </a:cubicBezTo>
                  <a:close/>
                  <a:moveTo>
                    <a:pt x="972820" y="51181"/>
                  </a:moveTo>
                  <a:cubicBezTo>
                    <a:pt x="1481836" y="51181"/>
                    <a:pt x="1894459" y="463804"/>
                    <a:pt x="1894459" y="972820"/>
                  </a:cubicBezTo>
                  <a:cubicBezTo>
                    <a:pt x="1893824" y="1481582"/>
                    <a:pt x="1481582" y="1893951"/>
                    <a:pt x="972820" y="1894459"/>
                  </a:cubicBezTo>
                  <a:cubicBezTo>
                    <a:pt x="463804" y="1894459"/>
                    <a:pt x="51181" y="1481836"/>
                    <a:pt x="51181" y="972820"/>
                  </a:cubicBezTo>
                  <a:cubicBezTo>
                    <a:pt x="51181" y="463804"/>
                    <a:pt x="463804" y="51181"/>
                    <a:pt x="972820" y="51181"/>
                  </a:cubicBezTo>
                  <a:close/>
                  <a:moveTo>
                    <a:pt x="972820" y="0"/>
                  </a:moveTo>
                  <a:cubicBezTo>
                    <a:pt x="435610" y="0"/>
                    <a:pt x="0" y="435483"/>
                    <a:pt x="0" y="972820"/>
                  </a:cubicBezTo>
                  <a:cubicBezTo>
                    <a:pt x="0" y="1510157"/>
                    <a:pt x="435610" y="1945767"/>
                    <a:pt x="972820" y="1945767"/>
                  </a:cubicBezTo>
                  <a:cubicBezTo>
                    <a:pt x="972820" y="1945767"/>
                    <a:pt x="972820" y="1945767"/>
                    <a:pt x="972820" y="1945767"/>
                  </a:cubicBezTo>
                  <a:cubicBezTo>
                    <a:pt x="1510157" y="1945767"/>
                    <a:pt x="1945640" y="1510157"/>
                    <a:pt x="1945640" y="972820"/>
                  </a:cubicBezTo>
                  <a:cubicBezTo>
                    <a:pt x="1945640" y="435483"/>
                    <a:pt x="1510157" y="0"/>
                    <a:pt x="9728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500882" y="1790954"/>
            <a:ext cx="10449559" cy="913892"/>
          </a:xfrm>
          <a:prstGeom prst="rect">
            <a:avLst/>
          </a:prstGeom>
        </p:spPr>
      </p:pic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334157" y="4598272"/>
            <a:ext cx="1036363" cy="1037568"/>
            <a:chOff x="0" y="0"/>
            <a:chExt cx="2072726" cy="2075137"/>
          </a:xfrm>
        </p:grpSpPr>
        <p:sp>
          <p:nvSpPr>
            <p:cNvPr id="12" name="Freeform 12"/>
            <p:cNvSpPr/>
            <p:nvPr/>
          </p:nvSpPr>
          <p:spPr>
            <a:xfrm>
              <a:off x="63500" y="63500"/>
              <a:ext cx="1945640" cy="1948053"/>
            </a:xfrm>
            <a:custGeom>
              <a:avLst/>
              <a:gdLst/>
              <a:ahLst/>
              <a:cxnLst/>
              <a:rect l="l" t="t" r="r" b="b"/>
              <a:pathLst>
                <a:path w="1945640" h="1948053">
                  <a:moveTo>
                    <a:pt x="409575" y="556133"/>
                  </a:moveTo>
                  <a:cubicBezTo>
                    <a:pt x="381381" y="556133"/>
                    <a:pt x="358394" y="579247"/>
                    <a:pt x="358394" y="607441"/>
                  </a:cubicBezTo>
                  <a:cubicBezTo>
                    <a:pt x="358394" y="635635"/>
                    <a:pt x="381381" y="658749"/>
                    <a:pt x="409575" y="658749"/>
                  </a:cubicBezTo>
                  <a:lnTo>
                    <a:pt x="716788" y="658749"/>
                  </a:lnTo>
                  <a:cubicBezTo>
                    <a:pt x="744982" y="658749"/>
                    <a:pt x="767969" y="635635"/>
                    <a:pt x="767969" y="607441"/>
                  </a:cubicBezTo>
                  <a:cubicBezTo>
                    <a:pt x="767969" y="579247"/>
                    <a:pt x="744982" y="556133"/>
                    <a:pt x="716788" y="556133"/>
                  </a:cubicBezTo>
                  <a:close/>
                  <a:moveTo>
                    <a:pt x="1228852" y="556133"/>
                  </a:moveTo>
                  <a:cubicBezTo>
                    <a:pt x="1200658" y="556133"/>
                    <a:pt x="1177671" y="579247"/>
                    <a:pt x="1177671" y="607441"/>
                  </a:cubicBezTo>
                  <a:cubicBezTo>
                    <a:pt x="1177671" y="635635"/>
                    <a:pt x="1200658" y="658749"/>
                    <a:pt x="1228852" y="658749"/>
                  </a:cubicBezTo>
                  <a:lnTo>
                    <a:pt x="1536065" y="658749"/>
                  </a:lnTo>
                  <a:cubicBezTo>
                    <a:pt x="1564259" y="658749"/>
                    <a:pt x="1587246" y="635635"/>
                    <a:pt x="1587246" y="607441"/>
                  </a:cubicBezTo>
                  <a:cubicBezTo>
                    <a:pt x="1587246" y="579247"/>
                    <a:pt x="1564259" y="556133"/>
                    <a:pt x="1536065" y="556133"/>
                  </a:cubicBezTo>
                  <a:close/>
                  <a:moveTo>
                    <a:pt x="563245" y="735584"/>
                  </a:moveTo>
                  <a:cubicBezTo>
                    <a:pt x="478409" y="735584"/>
                    <a:pt x="409575" y="804418"/>
                    <a:pt x="409575" y="889381"/>
                  </a:cubicBezTo>
                  <a:cubicBezTo>
                    <a:pt x="409575" y="974344"/>
                    <a:pt x="478409" y="1043178"/>
                    <a:pt x="563245" y="1043178"/>
                  </a:cubicBezTo>
                  <a:cubicBezTo>
                    <a:pt x="648081" y="1043178"/>
                    <a:pt x="716915" y="974344"/>
                    <a:pt x="716915" y="889381"/>
                  </a:cubicBezTo>
                  <a:cubicBezTo>
                    <a:pt x="716915" y="804418"/>
                    <a:pt x="648208" y="735584"/>
                    <a:pt x="563245" y="735584"/>
                  </a:cubicBezTo>
                  <a:close/>
                  <a:moveTo>
                    <a:pt x="1382522" y="735584"/>
                  </a:moveTo>
                  <a:cubicBezTo>
                    <a:pt x="1297686" y="735584"/>
                    <a:pt x="1228852" y="804418"/>
                    <a:pt x="1228852" y="889381"/>
                  </a:cubicBezTo>
                  <a:cubicBezTo>
                    <a:pt x="1228852" y="974344"/>
                    <a:pt x="1297686" y="1043178"/>
                    <a:pt x="1382522" y="1043178"/>
                  </a:cubicBezTo>
                  <a:cubicBezTo>
                    <a:pt x="1467358" y="1043178"/>
                    <a:pt x="1536192" y="974344"/>
                    <a:pt x="1536192" y="889381"/>
                  </a:cubicBezTo>
                  <a:cubicBezTo>
                    <a:pt x="1536192" y="804418"/>
                    <a:pt x="1467485" y="735584"/>
                    <a:pt x="1382522" y="735584"/>
                  </a:cubicBezTo>
                  <a:close/>
                  <a:moveTo>
                    <a:pt x="691261" y="1358519"/>
                  </a:moveTo>
                  <a:cubicBezTo>
                    <a:pt x="663067" y="1358519"/>
                    <a:pt x="640080" y="1381633"/>
                    <a:pt x="640080" y="1409827"/>
                  </a:cubicBezTo>
                  <a:cubicBezTo>
                    <a:pt x="640080" y="1438021"/>
                    <a:pt x="663067" y="1461135"/>
                    <a:pt x="691261" y="1461135"/>
                  </a:cubicBezTo>
                  <a:lnTo>
                    <a:pt x="1254506" y="1461135"/>
                  </a:lnTo>
                  <a:cubicBezTo>
                    <a:pt x="1282700" y="1461135"/>
                    <a:pt x="1305687" y="1438021"/>
                    <a:pt x="1305687" y="1409827"/>
                  </a:cubicBezTo>
                  <a:cubicBezTo>
                    <a:pt x="1305687" y="1381633"/>
                    <a:pt x="1282700" y="1358519"/>
                    <a:pt x="1254506" y="1358519"/>
                  </a:cubicBezTo>
                  <a:lnTo>
                    <a:pt x="691261" y="1358519"/>
                  </a:lnTo>
                  <a:close/>
                  <a:moveTo>
                    <a:pt x="972820" y="102489"/>
                  </a:moveTo>
                  <a:cubicBezTo>
                    <a:pt x="1451610" y="102489"/>
                    <a:pt x="1843278" y="494665"/>
                    <a:pt x="1843278" y="974090"/>
                  </a:cubicBezTo>
                  <a:cubicBezTo>
                    <a:pt x="1843278" y="1453515"/>
                    <a:pt x="1451610" y="1845564"/>
                    <a:pt x="972820" y="1845564"/>
                  </a:cubicBezTo>
                  <a:cubicBezTo>
                    <a:pt x="972820" y="1845564"/>
                    <a:pt x="972820" y="1845564"/>
                    <a:pt x="972820" y="1845564"/>
                  </a:cubicBezTo>
                  <a:cubicBezTo>
                    <a:pt x="494030" y="1845564"/>
                    <a:pt x="102362" y="1453388"/>
                    <a:pt x="102362" y="973963"/>
                  </a:cubicBezTo>
                  <a:cubicBezTo>
                    <a:pt x="102362" y="494538"/>
                    <a:pt x="494157" y="102489"/>
                    <a:pt x="972820" y="102489"/>
                  </a:cubicBezTo>
                  <a:close/>
                  <a:moveTo>
                    <a:pt x="972820" y="0"/>
                  </a:moveTo>
                  <a:cubicBezTo>
                    <a:pt x="435229" y="0"/>
                    <a:pt x="0" y="435737"/>
                    <a:pt x="0" y="973963"/>
                  </a:cubicBezTo>
                  <a:cubicBezTo>
                    <a:pt x="0" y="1512189"/>
                    <a:pt x="435229" y="1948053"/>
                    <a:pt x="972820" y="1948053"/>
                  </a:cubicBezTo>
                  <a:cubicBezTo>
                    <a:pt x="972820" y="1948053"/>
                    <a:pt x="972820" y="1948053"/>
                    <a:pt x="972820" y="1948053"/>
                  </a:cubicBezTo>
                  <a:cubicBezTo>
                    <a:pt x="1510411" y="1948053"/>
                    <a:pt x="1945640" y="1512316"/>
                    <a:pt x="1945640" y="973963"/>
                  </a:cubicBezTo>
                  <a:cubicBezTo>
                    <a:pt x="1945640" y="435610"/>
                    <a:pt x="1510538" y="0"/>
                    <a:pt x="9728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38328" y="2861881"/>
            <a:ext cx="17337151" cy="9525"/>
            <a:chOff x="0" y="0"/>
            <a:chExt cx="34674303" cy="190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4674302" cy="19050"/>
            </a:xfrm>
            <a:custGeom>
              <a:avLst/>
              <a:gdLst/>
              <a:ahLst/>
              <a:cxnLst/>
              <a:rect l="l" t="t" r="r" b="b"/>
              <a:pathLst>
                <a:path w="34674302" h="19050">
                  <a:moveTo>
                    <a:pt x="0" y="0"/>
                  </a:moveTo>
                  <a:lnTo>
                    <a:pt x="34674302" y="0"/>
                  </a:lnTo>
                  <a:lnTo>
                    <a:pt x="34674302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32B9CD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38328" y="4356926"/>
            <a:ext cx="17337151" cy="9525"/>
            <a:chOff x="0" y="0"/>
            <a:chExt cx="34674303" cy="190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674302" cy="19050"/>
            </a:xfrm>
            <a:custGeom>
              <a:avLst/>
              <a:gdLst/>
              <a:ahLst/>
              <a:cxnLst/>
              <a:rect l="l" t="t" r="r" b="b"/>
              <a:pathLst>
                <a:path w="34674302" h="19050">
                  <a:moveTo>
                    <a:pt x="0" y="0"/>
                  </a:moveTo>
                  <a:lnTo>
                    <a:pt x="34674302" y="0"/>
                  </a:lnTo>
                  <a:lnTo>
                    <a:pt x="34674302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32B9CD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338328" y="5873305"/>
            <a:ext cx="17337151" cy="9525"/>
            <a:chOff x="0" y="0"/>
            <a:chExt cx="34674303" cy="190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4674302" cy="19050"/>
            </a:xfrm>
            <a:custGeom>
              <a:avLst/>
              <a:gdLst/>
              <a:ahLst/>
              <a:cxnLst/>
              <a:rect l="l" t="t" r="r" b="b"/>
              <a:pathLst>
                <a:path w="34674302" h="19050">
                  <a:moveTo>
                    <a:pt x="0" y="0"/>
                  </a:moveTo>
                  <a:lnTo>
                    <a:pt x="34674302" y="0"/>
                  </a:lnTo>
                  <a:lnTo>
                    <a:pt x="34674302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32B9CD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338328" y="7880414"/>
            <a:ext cx="17337151" cy="9525"/>
            <a:chOff x="0" y="0"/>
            <a:chExt cx="34674303" cy="190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4674302" cy="19050"/>
            </a:xfrm>
            <a:custGeom>
              <a:avLst/>
              <a:gdLst/>
              <a:ahLst/>
              <a:cxnLst/>
              <a:rect l="l" t="t" r="r" b="b"/>
              <a:pathLst>
                <a:path w="34674302" h="19050">
                  <a:moveTo>
                    <a:pt x="0" y="0"/>
                  </a:moveTo>
                  <a:lnTo>
                    <a:pt x="34674302" y="0"/>
                  </a:lnTo>
                  <a:lnTo>
                    <a:pt x="34674302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32B9CD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039087" y="1822704"/>
            <a:ext cx="3425952" cy="850392"/>
          </a:xfrm>
          <a:prstGeom prst="rect">
            <a:avLst/>
          </a:prstGeom>
        </p:spPr>
      </p:pic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5288938" y="4549364"/>
            <a:ext cx="1036363" cy="1036352"/>
            <a:chOff x="0" y="0"/>
            <a:chExt cx="2072726" cy="2072704"/>
          </a:xfrm>
        </p:grpSpPr>
        <p:sp>
          <p:nvSpPr>
            <p:cNvPr id="23" name="Freeform 23"/>
            <p:cNvSpPr/>
            <p:nvPr/>
          </p:nvSpPr>
          <p:spPr>
            <a:xfrm>
              <a:off x="63500" y="63500"/>
              <a:ext cx="1945640" cy="1945767"/>
            </a:xfrm>
            <a:custGeom>
              <a:avLst/>
              <a:gdLst/>
              <a:ahLst/>
              <a:cxnLst/>
              <a:rect l="l" t="t" r="r" b="b"/>
              <a:pathLst>
                <a:path w="1945640" h="1945767">
                  <a:moveTo>
                    <a:pt x="409575" y="555498"/>
                  </a:moveTo>
                  <a:cubicBezTo>
                    <a:pt x="381381" y="555498"/>
                    <a:pt x="358394" y="578485"/>
                    <a:pt x="358394" y="606679"/>
                  </a:cubicBezTo>
                  <a:cubicBezTo>
                    <a:pt x="358394" y="634873"/>
                    <a:pt x="381381" y="657860"/>
                    <a:pt x="409575" y="657860"/>
                  </a:cubicBezTo>
                  <a:lnTo>
                    <a:pt x="716788" y="657860"/>
                  </a:lnTo>
                  <a:cubicBezTo>
                    <a:pt x="744982" y="657860"/>
                    <a:pt x="767969" y="634873"/>
                    <a:pt x="767969" y="606679"/>
                  </a:cubicBezTo>
                  <a:cubicBezTo>
                    <a:pt x="767969" y="578485"/>
                    <a:pt x="744982" y="555498"/>
                    <a:pt x="716788" y="555498"/>
                  </a:cubicBezTo>
                  <a:close/>
                  <a:moveTo>
                    <a:pt x="1228852" y="555498"/>
                  </a:moveTo>
                  <a:cubicBezTo>
                    <a:pt x="1200658" y="555498"/>
                    <a:pt x="1177671" y="578485"/>
                    <a:pt x="1177671" y="606679"/>
                  </a:cubicBezTo>
                  <a:cubicBezTo>
                    <a:pt x="1177671" y="634873"/>
                    <a:pt x="1200658" y="657860"/>
                    <a:pt x="1228852" y="657860"/>
                  </a:cubicBezTo>
                  <a:lnTo>
                    <a:pt x="1536065" y="657860"/>
                  </a:lnTo>
                  <a:cubicBezTo>
                    <a:pt x="1564259" y="657860"/>
                    <a:pt x="1587246" y="634873"/>
                    <a:pt x="1587246" y="606679"/>
                  </a:cubicBezTo>
                  <a:cubicBezTo>
                    <a:pt x="1587246" y="578485"/>
                    <a:pt x="1564259" y="555498"/>
                    <a:pt x="1536065" y="555498"/>
                  </a:cubicBezTo>
                  <a:close/>
                  <a:moveTo>
                    <a:pt x="563245" y="734695"/>
                  </a:moveTo>
                  <a:cubicBezTo>
                    <a:pt x="478409" y="734695"/>
                    <a:pt x="409575" y="803529"/>
                    <a:pt x="409575" y="888365"/>
                  </a:cubicBezTo>
                  <a:cubicBezTo>
                    <a:pt x="409575" y="973201"/>
                    <a:pt x="478409" y="1042035"/>
                    <a:pt x="563245" y="1042035"/>
                  </a:cubicBezTo>
                  <a:cubicBezTo>
                    <a:pt x="648081" y="1042035"/>
                    <a:pt x="716915" y="973328"/>
                    <a:pt x="716915" y="888365"/>
                  </a:cubicBezTo>
                  <a:cubicBezTo>
                    <a:pt x="716915" y="803402"/>
                    <a:pt x="648208" y="734695"/>
                    <a:pt x="563245" y="734695"/>
                  </a:cubicBezTo>
                  <a:close/>
                  <a:moveTo>
                    <a:pt x="1382522" y="734695"/>
                  </a:moveTo>
                  <a:cubicBezTo>
                    <a:pt x="1297686" y="734695"/>
                    <a:pt x="1228852" y="803529"/>
                    <a:pt x="1228852" y="888365"/>
                  </a:cubicBezTo>
                  <a:cubicBezTo>
                    <a:pt x="1228852" y="973201"/>
                    <a:pt x="1297686" y="1042035"/>
                    <a:pt x="1382522" y="1042035"/>
                  </a:cubicBezTo>
                  <a:cubicBezTo>
                    <a:pt x="1467358" y="1042035"/>
                    <a:pt x="1536192" y="973328"/>
                    <a:pt x="1536192" y="888365"/>
                  </a:cubicBezTo>
                  <a:cubicBezTo>
                    <a:pt x="1536192" y="803402"/>
                    <a:pt x="1467485" y="734695"/>
                    <a:pt x="1382522" y="734695"/>
                  </a:cubicBezTo>
                  <a:close/>
                  <a:moveTo>
                    <a:pt x="691261" y="1356868"/>
                  </a:moveTo>
                  <a:cubicBezTo>
                    <a:pt x="663067" y="1356868"/>
                    <a:pt x="640080" y="1379855"/>
                    <a:pt x="640080" y="1408049"/>
                  </a:cubicBezTo>
                  <a:cubicBezTo>
                    <a:pt x="640080" y="1436243"/>
                    <a:pt x="663067" y="1459230"/>
                    <a:pt x="691261" y="1459230"/>
                  </a:cubicBezTo>
                  <a:lnTo>
                    <a:pt x="1254506" y="1459230"/>
                  </a:lnTo>
                  <a:cubicBezTo>
                    <a:pt x="1282700" y="1459230"/>
                    <a:pt x="1305687" y="1436243"/>
                    <a:pt x="1305687" y="1408049"/>
                  </a:cubicBezTo>
                  <a:cubicBezTo>
                    <a:pt x="1305687" y="1379855"/>
                    <a:pt x="1282700" y="1356868"/>
                    <a:pt x="1254506" y="1356868"/>
                  </a:cubicBezTo>
                  <a:close/>
                  <a:moveTo>
                    <a:pt x="972820" y="102362"/>
                  </a:moveTo>
                  <a:cubicBezTo>
                    <a:pt x="1451610" y="102362"/>
                    <a:pt x="1843278" y="494030"/>
                    <a:pt x="1843278" y="972820"/>
                  </a:cubicBezTo>
                  <a:cubicBezTo>
                    <a:pt x="1843278" y="1451610"/>
                    <a:pt x="1451610" y="1843278"/>
                    <a:pt x="972820" y="1843278"/>
                  </a:cubicBezTo>
                  <a:cubicBezTo>
                    <a:pt x="972820" y="1843278"/>
                    <a:pt x="972820" y="1843278"/>
                    <a:pt x="972820" y="1843278"/>
                  </a:cubicBezTo>
                  <a:cubicBezTo>
                    <a:pt x="494030" y="1843278"/>
                    <a:pt x="102362" y="1451610"/>
                    <a:pt x="102362" y="972820"/>
                  </a:cubicBezTo>
                  <a:cubicBezTo>
                    <a:pt x="102362" y="494030"/>
                    <a:pt x="494157" y="102362"/>
                    <a:pt x="972820" y="102362"/>
                  </a:cubicBezTo>
                  <a:close/>
                  <a:moveTo>
                    <a:pt x="972820" y="0"/>
                  </a:moveTo>
                  <a:cubicBezTo>
                    <a:pt x="435229" y="0"/>
                    <a:pt x="0" y="435102"/>
                    <a:pt x="0" y="972820"/>
                  </a:cubicBezTo>
                  <a:cubicBezTo>
                    <a:pt x="0" y="1510538"/>
                    <a:pt x="435229" y="1945767"/>
                    <a:pt x="972820" y="1945767"/>
                  </a:cubicBezTo>
                  <a:cubicBezTo>
                    <a:pt x="972820" y="1945767"/>
                    <a:pt x="972820" y="1945767"/>
                    <a:pt x="972820" y="1945767"/>
                  </a:cubicBezTo>
                  <a:cubicBezTo>
                    <a:pt x="1510411" y="1945767"/>
                    <a:pt x="1945640" y="1510538"/>
                    <a:pt x="1945640" y="972820"/>
                  </a:cubicBezTo>
                  <a:cubicBezTo>
                    <a:pt x="1945640" y="435102"/>
                    <a:pt x="1510538" y="0"/>
                    <a:pt x="9728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616964" y="1969656"/>
            <a:ext cx="1252056" cy="364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0"/>
              </a:lnSpc>
            </a:pPr>
            <a:r>
              <a:rPr lang="en-US" sz="2171">
                <a:solidFill>
                  <a:srgbClr val="FFFFFF"/>
                </a:solidFill>
                <a:latin typeface="IBM Plex Sans Condensed Bold"/>
              </a:rPr>
              <a:t>(utilizador)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671062" y="8854547"/>
            <a:ext cx="2160685" cy="947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88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App com canais de comunicação para denuncias.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715756" y="2876169"/>
            <a:ext cx="2920360" cy="1241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6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Pesquisa sobre formas de denunciar.</a:t>
            </a:r>
          </a:p>
          <a:p>
            <a:pPr algn="l">
              <a:lnSpc>
                <a:spcPts val="2376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Reúne provas para a </a:t>
            </a:r>
          </a:p>
          <a:p>
            <a:pPr algn="l">
              <a:lnSpc>
                <a:spcPts val="2853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denuncia.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671062" y="5922800"/>
            <a:ext cx="3128290" cy="193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4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Se vale a pena seguir com a denuncia.</a:t>
            </a:r>
          </a:p>
          <a:p>
            <a:pPr>
              <a:lnSpc>
                <a:spcPts val="3178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Que não tem muitas </a:t>
            </a:r>
          </a:p>
          <a:p>
            <a:pPr>
              <a:lnSpc>
                <a:spcPts val="1813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informações sobre o que </a:t>
            </a:r>
          </a:p>
          <a:p>
            <a:pPr>
              <a:lnSpc>
                <a:spcPts val="3155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fazer.</a:t>
            </a:r>
          </a:p>
          <a:p>
            <a:pPr>
              <a:lnSpc>
                <a:spcPts val="1738"/>
              </a:lnSpc>
            </a:pPr>
            <a:endParaRPr lang="en-US" sz="2072">
              <a:solidFill>
                <a:srgbClr val="FFFFFF"/>
              </a:solidFill>
              <a:latin typeface="IBM Plex Sans Condense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152386" y="2899981"/>
            <a:ext cx="2727821" cy="1262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Vai até a delegacia. Presta depoimento sem </a:t>
            </a:r>
          </a:p>
          <a:p>
            <a:pPr algn="l">
              <a:lnSpc>
                <a:spcPts val="2980"/>
              </a:lnSpc>
            </a:pPr>
            <a:r>
              <a:rPr lang="en-US" sz="2074">
                <a:solidFill>
                  <a:srgbClr val="FFFFFF"/>
                </a:solidFill>
                <a:latin typeface="IBM Plex Sans Condensed"/>
              </a:rPr>
              <a:t>apoio psicológico.</a:t>
            </a:r>
          </a:p>
          <a:p>
            <a:pPr algn="l">
              <a:lnSpc>
                <a:spcPts val="2977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Exame corpo de delito.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042041" y="6020912"/>
            <a:ext cx="2960079" cy="1457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Que não irão acreditar nela.</a:t>
            </a:r>
          </a:p>
          <a:p>
            <a:pPr algn="l">
              <a:lnSpc>
                <a:spcPts val="3760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Se o agressor ficará livre.</a:t>
            </a:r>
          </a:p>
          <a:p>
            <a:pPr algn="l">
              <a:lnSpc>
                <a:spcPts val="2965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Como retornará para casa </a:t>
            </a:r>
          </a:p>
          <a:p>
            <a:pPr algn="l">
              <a:lnSpc>
                <a:spcPts val="2026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sem proteção.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569575" y="5953519"/>
            <a:ext cx="3180732" cy="3238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Como irá sustentar seus filhos.</a:t>
            </a:r>
          </a:p>
          <a:p>
            <a:pPr algn="l">
              <a:lnSpc>
                <a:spcPts val="1982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Que nunca irá superar os </a:t>
            </a:r>
          </a:p>
          <a:p>
            <a:pPr algn="l">
              <a:lnSpc>
                <a:spcPts val="3008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traumas das agressões.</a:t>
            </a:r>
          </a:p>
          <a:p>
            <a:pPr algn="l">
              <a:lnSpc>
                <a:spcPts val="1808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Se fez a coisa certa </a:t>
            </a:r>
          </a:p>
          <a:p>
            <a:pPr algn="l">
              <a:lnSpc>
                <a:spcPts val="3035"/>
              </a:lnSpc>
            </a:pPr>
            <a:r>
              <a:rPr lang="en-US" sz="2072" spc="2">
                <a:solidFill>
                  <a:srgbClr val="FFFFFF"/>
                </a:solidFill>
                <a:latin typeface="IBM Plex Sans Condensed"/>
              </a:rPr>
              <a:t>denunciando.</a:t>
            </a:r>
          </a:p>
          <a:p>
            <a:pPr algn="l">
              <a:lnSpc>
                <a:spcPts val="3035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Prestar apoio psicológico a </a:t>
            </a:r>
          </a:p>
          <a:p>
            <a:pPr algn="l">
              <a:lnSpc>
                <a:spcPts val="2101"/>
              </a:lnSpc>
            </a:pPr>
            <a:r>
              <a:rPr lang="en-US" sz="2074">
                <a:solidFill>
                  <a:srgbClr val="FFFFFF"/>
                </a:solidFill>
                <a:latin typeface="IBM Plex Sans Condensed"/>
              </a:rPr>
              <a:t>vítima pós denuncia.</a:t>
            </a:r>
          </a:p>
          <a:p>
            <a:pPr algn="l">
              <a:lnSpc>
                <a:spcPts val="3607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Oferecer contatos de casas </a:t>
            </a:r>
          </a:p>
          <a:p>
            <a:pPr algn="l">
              <a:lnSpc>
                <a:spcPts val="1386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de apoio a mulher.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250670" y="5977903"/>
            <a:ext cx="2777773" cy="1609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94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Quando irão melhorar o processo de denuncias.</a:t>
            </a:r>
          </a:p>
          <a:p>
            <a:pPr algn="l">
              <a:lnSpc>
                <a:spcPts val="2929"/>
              </a:lnSpc>
            </a:pPr>
            <a:r>
              <a:rPr lang="en-US" sz="2072" spc="2">
                <a:solidFill>
                  <a:srgbClr val="FFFFFF"/>
                </a:solidFill>
                <a:latin typeface="IBM Plex Sans Condensed"/>
              </a:rPr>
              <a:t>Que poderia aprender a </a:t>
            </a:r>
          </a:p>
          <a:p>
            <a:pPr algn="l">
              <a:lnSpc>
                <a:spcPts val="2059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lidar melhorar com os </a:t>
            </a:r>
          </a:p>
          <a:p>
            <a:pPr algn="l">
              <a:lnSpc>
                <a:spcPts val="2911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sentimentos/gatilhos.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274419" y="8318386"/>
            <a:ext cx="2806716" cy="948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2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para a vítima aprender a lidar com diversas situações pós denuncia.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250670" y="2846336"/>
            <a:ext cx="3235925" cy="129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Começa a organizar sua </a:t>
            </a:r>
          </a:p>
          <a:p>
            <a:pPr algn="l">
              <a:lnSpc>
                <a:spcPts val="2494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nova rotina trabalhando. </a:t>
            </a:r>
          </a:p>
          <a:p>
            <a:pPr algn="l">
              <a:lnSpc>
                <a:spcPts val="2929"/>
              </a:lnSpc>
            </a:pPr>
            <a:r>
              <a:rPr lang="en-US" sz="2072">
                <a:solidFill>
                  <a:srgbClr val="FFFFFF"/>
                </a:solidFill>
                <a:latin typeface="IBM Plex Sans Condensed"/>
              </a:rPr>
              <a:t>Lida com o agressor fazendo </a:t>
            </a:r>
          </a:p>
          <a:p>
            <a:pPr algn="l">
              <a:lnSpc>
                <a:spcPts val="2059"/>
              </a:lnSpc>
            </a:pPr>
            <a:r>
              <a:rPr lang="en-US" sz="2072" spc="2">
                <a:solidFill>
                  <a:srgbClr val="FFFFFF"/>
                </a:solidFill>
                <a:latin typeface="IBM Plex Sans Condensed"/>
              </a:rPr>
              <a:t>parte da vida dela ainda.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042041" y="8023826"/>
            <a:ext cx="3367241" cy="189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9"/>
              </a:lnSpc>
            </a:pPr>
            <a:r>
              <a:rPr lang="en-US" sz="2007">
                <a:solidFill>
                  <a:srgbClr val="FFFFFF"/>
                </a:solidFill>
                <a:latin typeface="IBM Plex Sans Condensed"/>
              </a:rPr>
              <a:t>Prestar apoio psicológico para a vítima durante a denuncia.</a:t>
            </a:r>
          </a:p>
          <a:p>
            <a:pPr algn="l">
              <a:lnSpc>
                <a:spcPts val="5019"/>
              </a:lnSpc>
            </a:pPr>
            <a:r>
              <a:rPr lang="en-US" sz="2007">
                <a:solidFill>
                  <a:srgbClr val="FFFFFF"/>
                </a:solidFill>
                <a:latin typeface="IBM Plex Sans Condensed"/>
              </a:rPr>
              <a:t>Opção de denuncia anônima.</a:t>
            </a:r>
          </a:p>
          <a:p>
            <a:pPr algn="l">
              <a:lnSpc>
                <a:spcPts val="3011"/>
              </a:lnSpc>
            </a:pPr>
            <a:r>
              <a:rPr lang="en-US" sz="2007">
                <a:solidFill>
                  <a:srgbClr val="FFFFFF"/>
                </a:solidFill>
                <a:latin typeface="IBM Plex Sans Condensed"/>
              </a:rPr>
              <a:t>Informar a vítima os direitos </a:t>
            </a:r>
          </a:p>
          <a:p>
            <a:pPr algn="l">
              <a:lnSpc>
                <a:spcPts val="1787"/>
              </a:lnSpc>
            </a:pPr>
            <a:r>
              <a:rPr lang="en-US" sz="2007">
                <a:solidFill>
                  <a:srgbClr val="FFFFFF"/>
                </a:solidFill>
                <a:latin typeface="IBM Plex Sans Condensed"/>
              </a:rPr>
              <a:t>dela para medidas protetivas.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584815" y="2624188"/>
            <a:ext cx="3454272" cy="1736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02"/>
              </a:lnSpc>
            </a:pPr>
            <a:r>
              <a:rPr lang="en-US" sz="1908">
                <a:solidFill>
                  <a:srgbClr val="FFFFFF"/>
                </a:solidFill>
                <a:latin typeface="IBM Plex Sans Condensed"/>
              </a:rPr>
              <a:t>Tenta retomar a vida profissional. Sai da casa do agressor. </a:t>
            </a:r>
          </a:p>
          <a:p>
            <a:pPr algn="l">
              <a:lnSpc>
                <a:spcPts val="954"/>
              </a:lnSpc>
            </a:pPr>
            <a:r>
              <a:rPr lang="en-US" sz="1908">
                <a:solidFill>
                  <a:srgbClr val="FFFFFF"/>
                </a:solidFill>
                <a:latin typeface="IBM Plex Sans Condensed"/>
              </a:rPr>
              <a:t>Liga na delegacia para saber o </a:t>
            </a:r>
          </a:p>
          <a:p>
            <a:pPr algn="l">
              <a:lnSpc>
                <a:spcPts val="3606"/>
              </a:lnSpc>
            </a:pPr>
            <a:r>
              <a:rPr lang="en-US" sz="1908">
                <a:solidFill>
                  <a:srgbClr val="FFFFFF"/>
                </a:solidFill>
                <a:latin typeface="IBM Plex Sans Condensed"/>
              </a:rPr>
              <a:t>status da denuncia.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584815" y="9338047"/>
            <a:ext cx="3454272" cy="57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0"/>
              </a:lnSpc>
            </a:pPr>
            <a:r>
              <a:rPr lang="en-US" sz="1908">
                <a:solidFill>
                  <a:srgbClr val="FFFFFF"/>
                </a:solidFill>
                <a:latin typeface="IBM Plex Sans Condensed"/>
              </a:rPr>
              <a:t>Auxiliar sobre o acompanhamento do processo pós denuncia.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40741" y="8760638"/>
            <a:ext cx="1575621" cy="40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7">
                <a:solidFill>
                  <a:srgbClr val="FFFFFF"/>
                </a:solidFill>
                <a:latin typeface="IBM Plex Sans Condensed Bold"/>
              </a:rPr>
              <a:t>(mudanças)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29768" y="3557956"/>
            <a:ext cx="2431828" cy="40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7">
                <a:solidFill>
                  <a:srgbClr val="FFFFFF"/>
                </a:solidFill>
                <a:latin typeface="IBM Plex Sans Condensed Bold"/>
              </a:rPr>
              <a:t>(ações do usuário)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339322" y="1949501"/>
            <a:ext cx="1673230" cy="40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7">
                <a:solidFill>
                  <a:srgbClr val="FFFFFF"/>
                </a:solidFill>
                <a:latin typeface="IBM Plex Sans Condensed"/>
              </a:rPr>
              <a:t>Pré-denúncia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354965" y="1949501"/>
            <a:ext cx="2470377" cy="40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7">
                <a:solidFill>
                  <a:srgbClr val="FFFFFF"/>
                </a:solidFill>
                <a:latin typeface="IBM Plex Sans Condensed"/>
              </a:rPr>
              <a:t>Durante a denuncia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519627" y="2051840"/>
            <a:ext cx="3335004" cy="36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336">
                <a:solidFill>
                  <a:srgbClr val="FFFFFF"/>
                </a:solidFill>
                <a:latin typeface="IBM Plex Sans Condensed"/>
              </a:rPr>
              <a:t>Pós-denuncia (1 semana)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293821" y="1949501"/>
            <a:ext cx="2705913" cy="40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7">
                <a:solidFill>
                  <a:srgbClr val="FFFFFF"/>
                </a:solidFill>
                <a:latin typeface="IBM Plex Sans Condensed"/>
              </a:rPr>
              <a:t>Pós-denuncia (1 mês)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29768" y="6880314"/>
            <a:ext cx="1369262" cy="4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>
                <a:solidFill>
                  <a:srgbClr val="FFFFFF"/>
                </a:solidFill>
                <a:latin typeface="IBM Plex Sans Condensed Bold"/>
              </a:rPr>
              <a:t>(usuário)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29768" y="5091392"/>
            <a:ext cx="2698740" cy="4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>
                <a:solidFill>
                  <a:srgbClr val="FFFFFF"/>
                </a:solidFill>
                <a:latin typeface="IBM Plex Sans Condensed Bold"/>
              </a:rPr>
              <a:t>(dores do usuário)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671062" y="7976201"/>
            <a:ext cx="3009749" cy="73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074">
                <a:solidFill>
                  <a:srgbClr val="FFFFFF"/>
                </a:solidFill>
                <a:latin typeface="IBM Plex Sans Condensed"/>
              </a:rPr>
              <a:t>Uma página WEB com</a:t>
            </a:r>
            <a:r>
              <a:rPr lang="en-US" sz="1100">
                <a:solidFill>
                  <a:srgbClr val="FFFFFF"/>
                </a:solidFill>
                <a:latin typeface="Arimo"/>
              </a:rPr>
              <a:t> </a:t>
            </a:r>
            <a:r>
              <a:rPr lang="en-US" sz="2074">
                <a:solidFill>
                  <a:srgbClr val="FFFFFF"/>
                </a:solidFill>
                <a:latin typeface="IBM Plex Sans Condensed"/>
              </a:rPr>
              <a:t>informações pré-denuncia.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274419" y="7938023"/>
            <a:ext cx="2725315" cy="363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074">
                <a:solidFill>
                  <a:srgbClr val="FFFFFF"/>
                </a:solidFill>
                <a:latin typeface="IBM Plex Sans Condensed"/>
              </a:rPr>
              <a:t>Contato com psicólogos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29768" y="1379563"/>
            <a:ext cx="1183615" cy="376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460"/>
              </a:lnSpc>
            </a:pPr>
            <a:r>
              <a:rPr lang="en-US" sz="3804">
                <a:solidFill>
                  <a:srgbClr val="FFFFFF"/>
                </a:solidFill>
                <a:latin typeface="IBM Plex Sans Condensed Bold"/>
              </a:rPr>
              <a:t>Fases Faz</a:t>
            </a:r>
          </a:p>
          <a:p>
            <a:pPr algn="just">
              <a:lnSpc>
                <a:spcPts val="2662"/>
              </a:lnSpc>
            </a:pPr>
            <a:endParaRPr lang="en-US" sz="3804">
              <a:solidFill>
                <a:srgbClr val="FFFFFF"/>
              </a:solidFill>
              <a:latin typeface="IBM Plex Sans Condensed Bold"/>
            </a:endParaRPr>
          </a:p>
          <a:p>
            <a:pPr algn="l">
              <a:lnSpc>
                <a:spcPts val="9460"/>
              </a:lnSpc>
            </a:pPr>
            <a:r>
              <a:rPr lang="en-US" sz="3804">
                <a:solidFill>
                  <a:srgbClr val="FFFFFF"/>
                </a:solidFill>
                <a:latin typeface="IBM Plex Sans Condensed Bold"/>
              </a:rPr>
              <a:t>Sente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40741" y="8170888"/>
            <a:ext cx="1788949" cy="63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5"/>
              </a:lnSpc>
            </a:pPr>
            <a:r>
              <a:rPr lang="en-US" sz="3804">
                <a:solidFill>
                  <a:srgbClr val="FFFFFF"/>
                </a:solidFill>
                <a:latin typeface="IBM Plex Sans Condensed Bold"/>
              </a:rPr>
              <a:t>Proposta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29768" y="186019"/>
            <a:ext cx="7623828" cy="84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6"/>
              </a:lnSpc>
            </a:pPr>
            <a:r>
              <a:rPr lang="en-US" sz="5126">
                <a:solidFill>
                  <a:srgbClr val="FFFFFF"/>
                </a:solidFill>
                <a:latin typeface="IBM Plex Sans Condensed Bold"/>
              </a:rPr>
              <a:t>Denúncias: Presencialmente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29768" y="6305895"/>
            <a:ext cx="1184361" cy="62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8"/>
              </a:lnSpc>
            </a:pPr>
            <a:r>
              <a:rPr lang="en-US" sz="3806">
                <a:solidFill>
                  <a:srgbClr val="FFFFFF"/>
                </a:solidFill>
                <a:latin typeface="IBM Plex Sans Condensed Bold"/>
              </a:rPr>
              <a:t>Pensa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7878298" y="9842944"/>
            <a:ext cx="110492" cy="28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2"/>
              </a:lnSpc>
            </a:pPr>
            <a:r>
              <a:rPr lang="en-US" sz="1715">
                <a:solidFill>
                  <a:srgbClr val="FFFFFF"/>
                </a:solidFill>
                <a:latin typeface="IBM Plex Sans Condensed Bold"/>
              </a:rPr>
              <a:t>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21390"/>
            <a:ext cx="18288000" cy="10265604"/>
            <a:chOff x="0" y="0"/>
            <a:chExt cx="24384000" cy="13687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687425"/>
            </a:xfrm>
            <a:custGeom>
              <a:avLst/>
              <a:gdLst/>
              <a:ahLst/>
              <a:cxnLst/>
              <a:rect l="l" t="t" r="r" b="b"/>
              <a:pathLst>
                <a:path w="24384000" h="13687425">
                  <a:moveTo>
                    <a:pt x="0" y="0"/>
                  </a:moveTo>
                  <a:lnTo>
                    <a:pt x="0" y="13687425"/>
                  </a:lnTo>
                  <a:lnTo>
                    <a:pt x="24384000" y="13687425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 b="-31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7878298" y="9842944"/>
            <a:ext cx="110492" cy="28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2"/>
              </a:lnSpc>
            </a:pPr>
            <a:r>
              <a:rPr lang="en-US" sz="1715">
                <a:solidFill>
                  <a:srgbClr val="FFFFFF"/>
                </a:solidFill>
                <a:latin typeface="IBM Plex Sans Condensed Bold"/>
              </a:rPr>
              <a:t>9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0" y="0"/>
            <a:ext cx="18288000" cy="10286943"/>
            <a:chOff x="0" y="0"/>
            <a:chExt cx="24384000" cy="137159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15873"/>
            </a:xfrm>
            <a:custGeom>
              <a:avLst/>
              <a:gdLst/>
              <a:ahLst/>
              <a:cxnLst/>
              <a:rect l="l" t="t" r="r" b="b"/>
              <a:pathLst>
                <a:path w="24384000" h="13715873">
                  <a:moveTo>
                    <a:pt x="0" y="0"/>
                  </a:moveTo>
                  <a:lnTo>
                    <a:pt x="0" y="13715873"/>
                  </a:lnTo>
                  <a:lnTo>
                    <a:pt x="24384000" y="13715873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 b="-7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616366" y="4531076"/>
            <a:ext cx="1036363" cy="1036352"/>
            <a:chOff x="0" y="0"/>
            <a:chExt cx="2072726" cy="2072704"/>
          </a:xfrm>
        </p:grpSpPr>
        <p:sp>
          <p:nvSpPr>
            <p:cNvPr id="8" name="Freeform 8"/>
            <p:cNvSpPr/>
            <p:nvPr/>
          </p:nvSpPr>
          <p:spPr>
            <a:xfrm>
              <a:off x="63500" y="63500"/>
              <a:ext cx="1945640" cy="1945767"/>
            </a:xfrm>
            <a:custGeom>
              <a:avLst/>
              <a:gdLst/>
              <a:ahLst/>
              <a:cxnLst/>
              <a:rect l="l" t="t" r="r" b="b"/>
              <a:pathLst>
                <a:path w="1945640" h="1945767">
                  <a:moveTo>
                    <a:pt x="563245" y="665607"/>
                  </a:moveTo>
                  <a:cubicBezTo>
                    <a:pt x="478409" y="665607"/>
                    <a:pt x="409575" y="734441"/>
                    <a:pt x="409575" y="819277"/>
                  </a:cubicBezTo>
                  <a:cubicBezTo>
                    <a:pt x="409575" y="904113"/>
                    <a:pt x="478409" y="972947"/>
                    <a:pt x="563245" y="972947"/>
                  </a:cubicBezTo>
                  <a:cubicBezTo>
                    <a:pt x="563245" y="972947"/>
                    <a:pt x="563245" y="972947"/>
                    <a:pt x="563245" y="972947"/>
                  </a:cubicBezTo>
                  <a:cubicBezTo>
                    <a:pt x="648081" y="972947"/>
                    <a:pt x="716915" y="904240"/>
                    <a:pt x="716915" y="819277"/>
                  </a:cubicBezTo>
                  <a:cubicBezTo>
                    <a:pt x="716915" y="734314"/>
                    <a:pt x="648208" y="665607"/>
                    <a:pt x="563245" y="665607"/>
                  </a:cubicBezTo>
                  <a:close/>
                  <a:moveTo>
                    <a:pt x="1382522" y="665607"/>
                  </a:moveTo>
                  <a:cubicBezTo>
                    <a:pt x="1297686" y="665607"/>
                    <a:pt x="1228852" y="734441"/>
                    <a:pt x="1228852" y="819277"/>
                  </a:cubicBezTo>
                  <a:cubicBezTo>
                    <a:pt x="1228852" y="904113"/>
                    <a:pt x="1297686" y="972947"/>
                    <a:pt x="1382522" y="972947"/>
                  </a:cubicBezTo>
                  <a:cubicBezTo>
                    <a:pt x="1467358" y="972947"/>
                    <a:pt x="1536192" y="904240"/>
                    <a:pt x="1536192" y="819277"/>
                  </a:cubicBezTo>
                  <a:cubicBezTo>
                    <a:pt x="1536192" y="734314"/>
                    <a:pt x="1467485" y="665607"/>
                    <a:pt x="1382522" y="665607"/>
                  </a:cubicBezTo>
                  <a:close/>
                  <a:moveTo>
                    <a:pt x="972820" y="1228852"/>
                  </a:moveTo>
                  <a:cubicBezTo>
                    <a:pt x="765429" y="1228852"/>
                    <a:pt x="583692" y="1328674"/>
                    <a:pt x="465963" y="1479804"/>
                  </a:cubicBezTo>
                  <a:cubicBezTo>
                    <a:pt x="460883" y="1487424"/>
                    <a:pt x="455676" y="1497711"/>
                    <a:pt x="455676" y="1510538"/>
                  </a:cubicBezTo>
                  <a:cubicBezTo>
                    <a:pt x="455676" y="1538732"/>
                    <a:pt x="478663" y="1561719"/>
                    <a:pt x="506857" y="1561719"/>
                  </a:cubicBezTo>
                  <a:cubicBezTo>
                    <a:pt x="524764" y="1561719"/>
                    <a:pt x="540131" y="1554099"/>
                    <a:pt x="547878" y="1541272"/>
                  </a:cubicBezTo>
                  <a:cubicBezTo>
                    <a:pt x="645160" y="1413256"/>
                    <a:pt x="798830" y="1333881"/>
                    <a:pt x="972820" y="1333881"/>
                  </a:cubicBezTo>
                  <a:cubicBezTo>
                    <a:pt x="1146810" y="1333881"/>
                    <a:pt x="1297940" y="1413256"/>
                    <a:pt x="1397762" y="1541272"/>
                  </a:cubicBezTo>
                  <a:cubicBezTo>
                    <a:pt x="1408049" y="1554099"/>
                    <a:pt x="1423416" y="1561719"/>
                    <a:pt x="1438783" y="1561719"/>
                  </a:cubicBezTo>
                  <a:cubicBezTo>
                    <a:pt x="1466977" y="1561719"/>
                    <a:pt x="1489964" y="1538732"/>
                    <a:pt x="1489964" y="1510538"/>
                  </a:cubicBezTo>
                  <a:cubicBezTo>
                    <a:pt x="1489964" y="1500251"/>
                    <a:pt x="1487424" y="1490091"/>
                    <a:pt x="1479677" y="1479804"/>
                  </a:cubicBezTo>
                  <a:cubicBezTo>
                    <a:pt x="1361948" y="1328801"/>
                    <a:pt x="1180084" y="1228852"/>
                    <a:pt x="972820" y="1228852"/>
                  </a:cubicBezTo>
                  <a:close/>
                  <a:moveTo>
                    <a:pt x="972820" y="102362"/>
                  </a:moveTo>
                  <a:cubicBezTo>
                    <a:pt x="1451610" y="102362"/>
                    <a:pt x="1843278" y="494030"/>
                    <a:pt x="1843278" y="972820"/>
                  </a:cubicBezTo>
                  <a:cubicBezTo>
                    <a:pt x="1843278" y="1451610"/>
                    <a:pt x="1451610" y="1843278"/>
                    <a:pt x="972820" y="1843278"/>
                  </a:cubicBezTo>
                  <a:cubicBezTo>
                    <a:pt x="972820" y="1843278"/>
                    <a:pt x="972820" y="1843278"/>
                    <a:pt x="972820" y="1843278"/>
                  </a:cubicBezTo>
                  <a:cubicBezTo>
                    <a:pt x="494030" y="1843278"/>
                    <a:pt x="102362" y="1451610"/>
                    <a:pt x="102362" y="972820"/>
                  </a:cubicBezTo>
                  <a:cubicBezTo>
                    <a:pt x="102362" y="494030"/>
                    <a:pt x="494157" y="102362"/>
                    <a:pt x="972820" y="102362"/>
                  </a:cubicBezTo>
                  <a:close/>
                  <a:moveTo>
                    <a:pt x="972820" y="0"/>
                  </a:moveTo>
                  <a:cubicBezTo>
                    <a:pt x="435229" y="0"/>
                    <a:pt x="0" y="435102"/>
                    <a:pt x="0" y="972820"/>
                  </a:cubicBezTo>
                  <a:cubicBezTo>
                    <a:pt x="0" y="1510538"/>
                    <a:pt x="435229" y="1945767"/>
                    <a:pt x="972820" y="1945767"/>
                  </a:cubicBezTo>
                  <a:cubicBezTo>
                    <a:pt x="972820" y="1945767"/>
                    <a:pt x="972820" y="1945767"/>
                    <a:pt x="972820" y="1945767"/>
                  </a:cubicBezTo>
                  <a:cubicBezTo>
                    <a:pt x="1510411" y="1945767"/>
                    <a:pt x="1945640" y="1510538"/>
                    <a:pt x="1945640" y="972820"/>
                  </a:cubicBezTo>
                  <a:cubicBezTo>
                    <a:pt x="1945640" y="435102"/>
                    <a:pt x="1510538" y="0"/>
                    <a:pt x="9728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110897" y="4569176"/>
            <a:ext cx="1036363" cy="1036352"/>
            <a:chOff x="0" y="0"/>
            <a:chExt cx="2072726" cy="2072704"/>
          </a:xfrm>
        </p:grpSpPr>
        <p:sp>
          <p:nvSpPr>
            <p:cNvPr id="10" name="Freeform 10"/>
            <p:cNvSpPr/>
            <p:nvPr/>
          </p:nvSpPr>
          <p:spPr>
            <a:xfrm>
              <a:off x="63500" y="63500"/>
              <a:ext cx="1945640" cy="1945767"/>
            </a:xfrm>
            <a:custGeom>
              <a:avLst/>
              <a:gdLst/>
              <a:ahLst/>
              <a:cxnLst/>
              <a:rect l="l" t="t" r="r" b="b"/>
              <a:pathLst>
                <a:path w="1945640" h="1945767">
                  <a:moveTo>
                    <a:pt x="789940" y="435102"/>
                  </a:moveTo>
                  <a:cubicBezTo>
                    <a:pt x="782701" y="435102"/>
                    <a:pt x="775462" y="438150"/>
                    <a:pt x="770509" y="444119"/>
                  </a:cubicBezTo>
                  <a:cubicBezTo>
                    <a:pt x="704723" y="520827"/>
                    <a:pt x="609727" y="563245"/>
                    <a:pt x="511683" y="563245"/>
                  </a:cubicBezTo>
                  <a:cubicBezTo>
                    <a:pt x="480060" y="563245"/>
                    <a:pt x="448056" y="558800"/>
                    <a:pt x="416814" y="549783"/>
                  </a:cubicBezTo>
                  <a:cubicBezTo>
                    <a:pt x="414274" y="549021"/>
                    <a:pt x="411607" y="548640"/>
                    <a:pt x="409067" y="548640"/>
                  </a:cubicBezTo>
                  <a:cubicBezTo>
                    <a:pt x="398145" y="548640"/>
                    <a:pt x="388112" y="555625"/>
                    <a:pt x="384683" y="566547"/>
                  </a:cubicBezTo>
                  <a:cubicBezTo>
                    <a:pt x="380365" y="580009"/>
                    <a:pt x="387858" y="594360"/>
                    <a:pt x="401320" y="598678"/>
                  </a:cubicBezTo>
                  <a:cubicBezTo>
                    <a:pt x="401701" y="598805"/>
                    <a:pt x="402082" y="598932"/>
                    <a:pt x="402463" y="599059"/>
                  </a:cubicBezTo>
                  <a:cubicBezTo>
                    <a:pt x="438531" y="609473"/>
                    <a:pt x="475234" y="614553"/>
                    <a:pt x="511683" y="614553"/>
                  </a:cubicBezTo>
                  <a:cubicBezTo>
                    <a:pt x="624332" y="614553"/>
                    <a:pt x="733806" y="565912"/>
                    <a:pt x="809371" y="477520"/>
                  </a:cubicBezTo>
                  <a:cubicBezTo>
                    <a:pt x="818515" y="466725"/>
                    <a:pt x="817245" y="450596"/>
                    <a:pt x="806577" y="441452"/>
                  </a:cubicBezTo>
                  <a:cubicBezTo>
                    <a:pt x="801751" y="437388"/>
                    <a:pt x="795909" y="435356"/>
                    <a:pt x="789940" y="435356"/>
                  </a:cubicBezTo>
                  <a:close/>
                  <a:moveTo>
                    <a:pt x="1155446" y="434594"/>
                  </a:moveTo>
                  <a:cubicBezTo>
                    <a:pt x="1149731" y="434594"/>
                    <a:pt x="1144016" y="436499"/>
                    <a:pt x="1139317" y="440309"/>
                  </a:cubicBezTo>
                  <a:cubicBezTo>
                    <a:pt x="1128395" y="449199"/>
                    <a:pt x="1126617" y="465328"/>
                    <a:pt x="1135634" y="476377"/>
                  </a:cubicBezTo>
                  <a:cubicBezTo>
                    <a:pt x="1135888" y="476758"/>
                    <a:pt x="1136142" y="477012"/>
                    <a:pt x="1136523" y="477393"/>
                  </a:cubicBezTo>
                  <a:cubicBezTo>
                    <a:pt x="1212088" y="565658"/>
                    <a:pt x="1321562" y="614426"/>
                    <a:pt x="1434211" y="614426"/>
                  </a:cubicBezTo>
                  <a:cubicBezTo>
                    <a:pt x="1470660" y="614426"/>
                    <a:pt x="1507363" y="609346"/>
                    <a:pt x="1543431" y="598932"/>
                  </a:cubicBezTo>
                  <a:cubicBezTo>
                    <a:pt x="1557147" y="595249"/>
                    <a:pt x="1565275" y="581279"/>
                    <a:pt x="1561592" y="567563"/>
                  </a:cubicBezTo>
                  <a:cubicBezTo>
                    <a:pt x="1558544" y="556133"/>
                    <a:pt x="1548130" y="548513"/>
                    <a:pt x="1536827" y="548513"/>
                  </a:cubicBezTo>
                  <a:cubicBezTo>
                    <a:pt x="1534668" y="548513"/>
                    <a:pt x="1532509" y="548767"/>
                    <a:pt x="1530223" y="549402"/>
                  </a:cubicBezTo>
                  <a:cubicBezTo>
                    <a:pt x="1529842" y="549529"/>
                    <a:pt x="1529461" y="549656"/>
                    <a:pt x="1529080" y="549783"/>
                  </a:cubicBezTo>
                  <a:cubicBezTo>
                    <a:pt x="1497711" y="558927"/>
                    <a:pt x="1465834" y="563245"/>
                    <a:pt x="1434211" y="563245"/>
                  </a:cubicBezTo>
                  <a:cubicBezTo>
                    <a:pt x="1336294" y="563245"/>
                    <a:pt x="1241171" y="520954"/>
                    <a:pt x="1175385" y="444119"/>
                  </a:cubicBezTo>
                  <a:cubicBezTo>
                    <a:pt x="1170305" y="437896"/>
                    <a:pt x="1162939" y="434721"/>
                    <a:pt x="1155446" y="434721"/>
                  </a:cubicBezTo>
                  <a:close/>
                  <a:moveTo>
                    <a:pt x="563245" y="786257"/>
                  </a:moveTo>
                  <a:cubicBezTo>
                    <a:pt x="619760" y="786257"/>
                    <a:pt x="665607" y="832104"/>
                    <a:pt x="665607" y="888619"/>
                  </a:cubicBezTo>
                  <a:cubicBezTo>
                    <a:pt x="665607" y="945134"/>
                    <a:pt x="619760" y="990981"/>
                    <a:pt x="563245" y="990981"/>
                  </a:cubicBezTo>
                  <a:cubicBezTo>
                    <a:pt x="506730" y="990981"/>
                    <a:pt x="460883" y="945134"/>
                    <a:pt x="460883" y="888619"/>
                  </a:cubicBezTo>
                  <a:cubicBezTo>
                    <a:pt x="460883" y="832104"/>
                    <a:pt x="506730" y="786257"/>
                    <a:pt x="563245" y="786257"/>
                  </a:cubicBezTo>
                  <a:close/>
                  <a:moveTo>
                    <a:pt x="1382522" y="786257"/>
                  </a:moveTo>
                  <a:cubicBezTo>
                    <a:pt x="1439037" y="786257"/>
                    <a:pt x="1484884" y="832104"/>
                    <a:pt x="1484884" y="888619"/>
                  </a:cubicBezTo>
                  <a:cubicBezTo>
                    <a:pt x="1484884" y="945134"/>
                    <a:pt x="1439037" y="990981"/>
                    <a:pt x="1382522" y="991108"/>
                  </a:cubicBezTo>
                  <a:lnTo>
                    <a:pt x="1382522" y="990981"/>
                  </a:lnTo>
                  <a:cubicBezTo>
                    <a:pt x="1326007" y="990981"/>
                    <a:pt x="1280160" y="945134"/>
                    <a:pt x="1280160" y="888619"/>
                  </a:cubicBezTo>
                  <a:cubicBezTo>
                    <a:pt x="1280160" y="832104"/>
                    <a:pt x="1326007" y="786257"/>
                    <a:pt x="1382522" y="786257"/>
                  </a:cubicBezTo>
                  <a:close/>
                  <a:moveTo>
                    <a:pt x="1382522" y="735076"/>
                  </a:moveTo>
                  <a:cubicBezTo>
                    <a:pt x="1297686" y="735076"/>
                    <a:pt x="1228852" y="803910"/>
                    <a:pt x="1228852" y="888746"/>
                  </a:cubicBezTo>
                  <a:cubicBezTo>
                    <a:pt x="1228852" y="973582"/>
                    <a:pt x="1297686" y="1042416"/>
                    <a:pt x="1382522" y="1042416"/>
                  </a:cubicBezTo>
                  <a:cubicBezTo>
                    <a:pt x="1467358" y="1042416"/>
                    <a:pt x="1536192" y="973709"/>
                    <a:pt x="1536192" y="888746"/>
                  </a:cubicBezTo>
                  <a:cubicBezTo>
                    <a:pt x="1536192" y="803783"/>
                    <a:pt x="1467485" y="735076"/>
                    <a:pt x="1382522" y="735076"/>
                  </a:cubicBezTo>
                  <a:close/>
                  <a:moveTo>
                    <a:pt x="563245" y="735076"/>
                  </a:moveTo>
                  <a:cubicBezTo>
                    <a:pt x="478409" y="735076"/>
                    <a:pt x="409575" y="803783"/>
                    <a:pt x="409575" y="888746"/>
                  </a:cubicBezTo>
                  <a:cubicBezTo>
                    <a:pt x="409575" y="973709"/>
                    <a:pt x="478409" y="1042416"/>
                    <a:pt x="563245" y="1042416"/>
                  </a:cubicBezTo>
                  <a:cubicBezTo>
                    <a:pt x="648081" y="1042416"/>
                    <a:pt x="716915" y="973582"/>
                    <a:pt x="716915" y="888746"/>
                  </a:cubicBezTo>
                  <a:cubicBezTo>
                    <a:pt x="716915" y="803910"/>
                    <a:pt x="648208" y="735076"/>
                    <a:pt x="563245" y="735076"/>
                  </a:cubicBezTo>
                  <a:close/>
                  <a:moveTo>
                    <a:pt x="973455" y="1339342"/>
                  </a:moveTo>
                  <a:cubicBezTo>
                    <a:pt x="1069086" y="1339342"/>
                    <a:pt x="1165352" y="1370584"/>
                    <a:pt x="1245870" y="1434973"/>
                  </a:cubicBezTo>
                  <a:cubicBezTo>
                    <a:pt x="1271651" y="1455547"/>
                    <a:pt x="1295019" y="1479042"/>
                    <a:pt x="1315466" y="1504950"/>
                  </a:cubicBezTo>
                  <a:cubicBezTo>
                    <a:pt x="1315593" y="1505077"/>
                    <a:pt x="1315593" y="1505204"/>
                    <a:pt x="1315339" y="1505331"/>
                  </a:cubicBezTo>
                  <a:cubicBezTo>
                    <a:pt x="1315085" y="1505458"/>
                    <a:pt x="1315212" y="1505331"/>
                    <a:pt x="1315212" y="1505331"/>
                  </a:cubicBezTo>
                  <a:cubicBezTo>
                    <a:pt x="1315212" y="1505331"/>
                    <a:pt x="1315085" y="1505331"/>
                    <a:pt x="1315085" y="1505331"/>
                  </a:cubicBezTo>
                  <a:cubicBezTo>
                    <a:pt x="1205865" y="1463421"/>
                    <a:pt x="1089787" y="1441831"/>
                    <a:pt x="972693" y="1441831"/>
                  </a:cubicBezTo>
                  <a:lnTo>
                    <a:pt x="972693" y="1441831"/>
                  </a:lnTo>
                  <a:cubicBezTo>
                    <a:pt x="971169" y="1441831"/>
                    <a:pt x="969645" y="1441831"/>
                    <a:pt x="968248" y="1441831"/>
                  </a:cubicBezTo>
                  <a:cubicBezTo>
                    <a:pt x="853567" y="1441831"/>
                    <a:pt x="739775" y="1462786"/>
                    <a:pt x="632460" y="1503680"/>
                  </a:cubicBezTo>
                  <a:cubicBezTo>
                    <a:pt x="632460" y="1503680"/>
                    <a:pt x="632460" y="1503680"/>
                    <a:pt x="632333" y="1503680"/>
                  </a:cubicBezTo>
                  <a:cubicBezTo>
                    <a:pt x="632206" y="1503680"/>
                    <a:pt x="632079" y="1503553"/>
                    <a:pt x="632079" y="1503426"/>
                  </a:cubicBezTo>
                  <a:cubicBezTo>
                    <a:pt x="632079" y="1503299"/>
                    <a:pt x="632079" y="1503299"/>
                    <a:pt x="632079" y="1503172"/>
                  </a:cubicBezTo>
                  <a:cubicBezTo>
                    <a:pt x="718312" y="1395349"/>
                    <a:pt x="845185" y="1339215"/>
                    <a:pt x="973328" y="1339215"/>
                  </a:cubicBezTo>
                  <a:close/>
                  <a:moveTo>
                    <a:pt x="974725" y="1288161"/>
                  </a:moveTo>
                  <a:cubicBezTo>
                    <a:pt x="974090" y="1288161"/>
                    <a:pt x="973455" y="1288161"/>
                    <a:pt x="972820" y="1288161"/>
                  </a:cubicBezTo>
                  <a:cubicBezTo>
                    <a:pt x="791210" y="1288161"/>
                    <a:pt x="624586" y="1389253"/>
                    <a:pt x="540639" y="1550289"/>
                  </a:cubicBezTo>
                  <a:cubicBezTo>
                    <a:pt x="534035" y="1562862"/>
                    <a:pt x="538861" y="1578229"/>
                    <a:pt x="551307" y="1584833"/>
                  </a:cubicBezTo>
                  <a:cubicBezTo>
                    <a:pt x="554990" y="1586738"/>
                    <a:pt x="559181" y="1587754"/>
                    <a:pt x="563245" y="1587754"/>
                  </a:cubicBezTo>
                  <a:cubicBezTo>
                    <a:pt x="567182" y="1587754"/>
                    <a:pt x="571119" y="1586865"/>
                    <a:pt x="574675" y="1585087"/>
                  </a:cubicBezTo>
                  <a:cubicBezTo>
                    <a:pt x="696595" y="1524508"/>
                    <a:pt x="830834" y="1493012"/>
                    <a:pt x="966978" y="1493012"/>
                  </a:cubicBezTo>
                  <a:cubicBezTo>
                    <a:pt x="968883" y="1493012"/>
                    <a:pt x="970915" y="1493012"/>
                    <a:pt x="972820" y="1493012"/>
                  </a:cubicBezTo>
                  <a:cubicBezTo>
                    <a:pt x="1110996" y="1493266"/>
                    <a:pt x="1247267" y="1524762"/>
                    <a:pt x="1371473" y="1585214"/>
                  </a:cubicBezTo>
                  <a:cubicBezTo>
                    <a:pt x="1375029" y="1586865"/>
                    <a:pt x="1378839" y="1587754"/>
                    <a:pt x="1382522" y="1587754"/>
                  </a:cubicBezTo>
                  <a:cubicBezTo>
                    <a:pt x="1392047" y="1587754"/>
                    <a:pt x="1401318" y="1582420"/>
                    <a:pt x="1405636" y="1573149"/>
                  </a:cubicBezTo>
                  <a:cubicBezTo>
                    <a:pt x="1409065" y="1565910"/>
                    <a:pt x="1408938" y="1557528"/>
                    <a:pt x="1405255" y="1550416"/>
                  </a:cubicBezTo>
                  <a:cubicBezTo>
                    <a:pt x="1322070" y="1389380"/>
                    <a:pt x="1155954" y="1288161"/>
                    <a:pt x="974725" y="1288161"/>
                  </a:cubicBezTo>
                  <a:close/>
                  <a:moveTo>
                    <a:pt x="972820" y="51181"/>
                  </a:moveTo>
                  <a:cubicBezTo>
                    <a:pt x="1481836" y="51181"/>
                    <a:pt x="1894459" y="463804"/>
                    <a:pt x="1894459" y="972820"/>
                  </a:cubicBezTo>
                  <a:cubicBezTo>
                    <a:pt x="1893824" y="1481582"/>
                    <a:pt x="1481582" y="1893951"/>
                    <a:pt x="972820" y="1894459"/>
                  </a:cubicBezTo>
                  <a:cubicBezTo>
                    <a:pt x="463804" y="1894459"/>
                    <a:pt x="51181" y="1481836"/>
                    <a:pt x="51181" y="972820"/>
                  </a:cubicBezTo>
                  <a:cubicBezTo>
                    <a:pt x="51181" y="463804"/>
                    <a:pt x="463804" y="51181"/>
                    <a:pt x="972820" y="51181"/>
                  </a:cubicBezTo>
                  <a:close/>
                  <a:moveTo>
                    <a:pt x="972820" y="0"/>
                  </a:moveTo>
                  <a:cubicBezTo>
                    <a:pt x="435610" y="0"/>
                    <a:pt x="0" y="435483"/>
                    <a:pt x="0" y="972820"/>
                  </a:cubicBezTo>
                  <a:cubicBezTo>
                    <a:pt x="0" y="1510157"/>
                    <a:pt x="435610" y="1945767"/>
                    <a:pt x="972820" y="1945767"/>
                  </a:cubicBezTo>
                  <a:cubicBezTo>
                    <a:pt x="972820" y="1945767"/>
                    <a:pt x="972820" y="1945767"/>
                    <a:pt x="972820" y="1945767"/>
                  </a:cubicBezTo>
                  <a:cubicBezTo>
                    <a:pt x="1510157" y="1945767"/>
                    <a:pt x="1945640" y="1510157"/>
                    <a:pt x="1945640" y="972820"/>
                  </a:cubicBezTo>
                  <a:cubicBezTo>
                    <a:pt x="1945640" y="435483"/>
                    <a:pt x="1510157" y="0"/>
                    <a:pt x="9728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529230" y="4575272"/>
            <a:ext cx="1036363" cy="1036352"/>
            <a:chOff x="0" y="0"/>
            <a:chExt cx="2072726" cy="2072704"/>
          </a:xfrm>
        </p:grpSpPr>
        <p:sp>
          <p:nvSpPr>
            <p:cNvPr id="12" name="Freeform 12"/>
            <p:cNvSpPr/>
            <p:nvPr/>
          </p:nvSpPr>
          <p:spPr>
            <a:xfrm>
              <a:off x="63500" y="63500"/>
              <a:ext cx="1945640" cy="1945767"/>
            </a:xfrm>
            <a:custGeom>
              <a:avLst/>
              <a:gdLst/>
              <a:ahLst/>
              <a:cxnLst/>
              <a:rect l="l" t="t" r="r" b="b"/>
              <a:pathLst>
                <a:path w="1945640" h="1945767">
                  <a:moveTo>
                    <a:pt x="789940" y="435102"/>
                  </a:moveTo>
                  <a:cubicBezTo>
                    <a:pt x="782701" y="435102"/>
                    <a:pt x="775462" y="438150"/>
                    <a:pt x="770509" y="444119"/>
                  </a:cubicBezTo>
                  <a:cubicBezTo>
                    <a:pt x="704723" y="520827"/>
                    <a:pt x="609727" y="563245"/>
                    <a:pt x="511683" y="563245"/>
                  </a:cubicBezTo>
                  <a:cubicBezTo>
                    <a:pt x="480060" y="563245"/>
                    <a:pt x="448056" y="558800"/>
                    <a:pt x="416814" y="549783"/>
                  </a:cubicBezTo>
                  <a:cubicBezTo>
                    <a:pt x="414274" y="549021"/>
                    <a:pt x="411607" y="548640"/>
                    <a:pt x="409067" y="548640"/>
                  </a:cubicBezTo>
                  <a:cubicBezTo>
                    <a:pt x="398145" y="548640"/>
                    <a:pt x="388112" y="555625"/>
                    <a:pt x="384683" y="566547"/>
                  </a:cubicBezTo>
                  <a:cubicBezTo>
                    <a:pt x="380365" y="580009"/>
                    <a:pt x="387858" y="594360"/>
                    <a:pt x="401320" y="598678"/>
                  </a:cubicBezTo>
                  <a:cubicBezTo>
                    <a:pt x="401701" y="598805"/>
                    <a:pt x="402082" y="598932"/>
                    <a:pt x="402463" y="599059"/>
                  </a:cubicBezTo>
                  <a:cubicBezTo>
                    <a:pt x="438531" y="609473"/>
                    <a:pt x="475234" y="614553"/>
                    <a:pt x="511683" y="614553"/>
                  </a:cubicBezTo>
                  <a:cubicBezTo>
                    <a:pt x="624332" y="614553"/>
                    <a:pt x="733806" y="565912"/>
                    <a:pt x="809371" y="477520"/>
                  </a:cubicBezTo>
                  <a:cubicBezTo>
                    <a:pt x="818515" y="466725"/>
                    <a:pt x="817245" y="450596"/>
                    <a:pt x="806577" y="441452"/>
                  </a:cubicBezTo>
                  <a:cubicBezTo>
                    <a:pt x="801751" y="437388"/>
                    <a:pt x="795909" y="435356"/>
                    <a:pt x="789940" y="435356"/>
                  </a:cubicBezTo>
                  <a:close/>
                  <a:moveTo>
                    <a:pt x="1155446" y="434594"/>
                  </a:moveTo>
                  <a:cubicBezTo>
                    <a:pt x="1149731" y="434594"/>
                    <a:pt x="1144016" y="436499"/>
                    <a:pt x="1139317" y="440309"/>
                  </a:cubicBezTo>
                  <a:cubicBezTo>
                    <a:pt x="1128395" y="449199"/>
                    <a:pt x="1126617" y="465328"/>
                    <a:pt x="1135634" y="476377"/>
                  </a:cubicBezTo>
                  <a:cubicBezTo>
                    <a:pt x="1135888" y="476758"/>
                    <a:pt x="1136142" y="477012"/>
                    <a:pt x="1136523" y="477393"/>
                  </a:cubicBezTo>
                  <a:cubicBezTo>
                    <a:pt x="1212088" y="565658"/>
                    <a:pt x="1321562" y="614426"/>
                    <a:pt x="1434211" y="614426"/>
                  </a:cubicBezTo>
                  <a:cubicBezTo>
                    <a:pt x="1470660" y="614426"/>
                    <a:pt x="1507363" y="609346"/>
                    <a:pt x="1543431" y="598932"/>
                  </a:cubicBezTo>
                  <a:cubicBezTo>
                    <a:pt x="1557147" y="595249"/>
                    <a:pt x="1565275" y="581279"/>
                    <a:pt x="1561592" y="567563"/>
                  </a:cubicBezTo>
                  <a:cubicBezTo>
                    <a:pt x="1558544" y="556133"/>
                    <a:pt x="1548130" y="548513"/>
                    <a:pt x="1536827" y="548513"/>
                  </a:cubicBezTo>
                  <a:cubicBezTo>
                    <a:pt x="1534668" y="548513"/>
                    <a:pt x="1532509" y="548767"/>
                    <a:pt x="1530223" y="549402"/>
                  </a:cubicBezTo>
                  <a:cubicBezTo>
                    <a:pt x="1529842" y="549529"/>
                    <a:pt x="1529461" y="549656"/>
                    <a:pt x="1529080" y="549783"/>
                  </a:cubicBezTo>
                  <a:cubicBezTo>
                    <a:pt x="1497711" y="558927"/>
                    <a:pt x="1465834" y="563245"/>
                    <a:pt x="1434211" y="563245"/>
                  </a:cubicBezTo>
                  <a:cubicBezTo>
                    <a:pt x="1336294" y="563245"/>
                    <a:pt x="1241171" y="520954"/>
                    <a:pt x="1175385" y="444119"/>
                  </a:cubicBezTo>
                  <a:cubicBezTo>
                    <a:pt x="1170305" y="437896"/>
                    <a:pt x="1162939" y="434721"/>
                    <a:pt x="1155446" y="434721"/>
                  </a:cubicBezTo>
                  <a:close/>
                  <a:moveTo>
                    <a:pt x="563245" y="786257"/>
                  </a:moveTo>
                  <a:cubicBezTo>
                    <a:pt x="619760" y="786257"/>
                    <a:pt x="665607" y="832104"/>
                    <a:pt x="665607" y="888619"/>
                  </a:cubicBezTo>
                  <a:cubicBezTo>
                    <a:pt x="665607" y="945134"/>
                    <a:pt x="619760" y="990981"/>
                    <a:pt x="563245" y="990981"/>
                  </a:cubicBezTo>
                  <a:cubicBezTo>
                    <a:pt x="506730" y="990981"/>
                    <a:pt x="460883" y="945134"/>
                    <a:pt x="460883" y="888619"/>
                  </a:cubicBezTo>
                  <a:cubicBezTo>
                    <a:pt x="460883" y="832104"/>
                    <a:pt x="506730" y="786257"/>
                    <a:pt x="563245" y="786257"/>
                  </a:cubicBezTo>
                  <a:close/>
                  <a:moveTo>
                    <a:pt x="1382522" y="786257"/>
                  </a:moveTo>
                  <a:cubicBezTo>
                    <a:pt x="1439037" y="786257"/>
                    <a:pt x="1484884" y="832104"/>
                    <a:pt x="1484884" y="888619"/>
                  </a:cubicBezTo>
                  <a:cubicBezTo>
                    <a:pt x="1484884" y="945134"/>
                    <a:pt x="1439037" y="990981"/>
                    <a:pt x="1382522" y="991108"/>
                  </a:cubicBezTo>
                  <a:lnTo>
                    <a:pt x="1382522" y="990981"/>
                  </a:lnTo>
                  <a:cubicBezTo>
                    <a:pt x="1326007" y="990981"/>
                    <a:pt x="1280160" y="945134"/>
                    <a:pt x="1280160" y="888619"/>
                  </a:cubicBezTo>
                  <a:cubicBezTo>
                    <a:pt x="1280160" y="832104"/>
                    <a:pt x="1326007" y="786257"/>
                    <a:pt x="1382522" y="786257"/>
                  </a:cubicBezTo>
                  <a:close/>
                  <a:moveTo>
                    <a:pt x="1382522" y="735076"/>
                  </a:moveTo>
                  <a:cubicBezTo>
                    <a:pt x="1297686" y="735076"/>
                    <a:pt x="1228852" y="803910"/>
                    <a:pt x="1228852" y="888746"/>
                  </a:cubicBezTo>
                  <a:cubicBezTo>
                    <a:pt x="1228852" y="973582"/>
                    <a:pt x="1297686" y="1042416"/>
                    <a:pt x="1382522" y="1042416"/>
                  </a:cubicBezTo>
                  <a:cubicBezTo>
                    <a:pt x="1467358" y="1042416"/>
                    <a:pt x="1536192" y="973709"/>
                    <a:pt x="1536192" y="888746"/>
                  </a:cubicBezTo>
                  <a:cubicBezTo>
                    <a:pt x="1536192" y="803783"/>
                    <a:pt x="1467485" y="735076"/>
                    <a:pt x="1382522" y="735076"/>
                  </a:cubicBezTo>
                  <a:close/>
                  <a:moveTo>
                    <a:pt x="563245" y="735076"/>
                  </a:moveTo>
                  <a:cubicBezTo>
                    <a:pt x="478409" y="735076"/>
                    <a:pt x="409575" y="803783"/>
                    <a:pt x="409575" y="888746"/>
                  </a:cubicBezTo>
                  <a:cubicBezTo>
                    <a:pt x="409575" y="973709"/>
                    <a:pt x="478409" y="1042416"/>
                    <a:pt x="563245" y="1042416"/>
                  </a:cubicBezTo>
                  <a:cubicBezTo>
                    <a:pt x="648081" y="1042416"/>
                    <a:pt x="716915" y="973582"/>
                    <a:pt x="716915" y="888746"/>
                  </a:cubicBezTo>
                  <a:cubicBezTo>
                    <a:pt x="716915" y="803910"/>
                    <a:pt x="648208" y="735076"/>
                    <a:pt x="563245" y="735076"/>
                  </a:cubicBezTo>
                  <a:close/>
                  <a:moveTo>
                    <a:pt x="973455" y="1339342"/>
                  </a:moveTo>
                  <a:cubicBezTo>
                    <a:pt x="1069086" y="1339342"/>
                    <a:pt x="1165352" y="1370584"/>
                    <a:pt x="1245870" y="1434973"/>
                  </a:cubicBezTo>
                  <a:cubicBezTo>
                    <a:pt x="1271651" y="1455547"/>
                    <a:pt x="1295019" y="1479042"/>
                    <a:pt x="1315466" y="1504950"/>
                  </a:cubicBezTo>
                  <a:cubicBezTo>
                    <a:pt x="1315593" y="1505077"/>
                    <a:pt x="1315593" y="1505204"/>
                    <a:pt x="1315339" y="1505331"/>
                  </a:cubicBezTo>
                  <a:cubicBezTo>
                    <a:pt x="1315085" y="1505458"/>
                    <a:pt x="1315212" y="1505331"/>
                    <a:pt x="1315212" y="1505331"/>
                  </a:cubicBezTo>
                  <a:cubicBezTo>
                    <a:pt x="1315212" y="1505331"/>
                    <a:pt x="1315085" y="1505331"/>
                    <a:pt x="1315085" y="1505331"/>
                  </a:cubicBezTo>
                  <a:cubicBezTo>
                    <a:pt x="1205865" y="1463421"/>
                    <a:pt x="1089787" y="1441831"/>
                    <a:pt x="972693" y="1441831"/>
                  </a:cubicBezTo>
                  <a:lnTo>
                    <a:pt x="972693" y="1441831"/>
                  </a:lnTo>
                  <a:cubicBezTo>
                    <a:pt x="971169" y="1441831"/>
                    <a:pt x="969645" y="1441831"/>
                    <a:pt x="968248" y="1441831"/>
                  </a:cubicBezTo>
                  <a:cubicBezTo>
                    <a:pt x="853567" y="1441831"/>
                    <a:pt x="739775" y="1462786"/>
                    <a:pt x="632460" y="1503680"/>
                  </a:cubicBezTo>
                  <a:cubicBezTo>
                    <a:pt x="632460" y="1503680"/>
                    <a:pt x="632460" y="1503680"/>
                    <a:pt x="632333" y="1503680"/>
                  </a:cubicBezTo>
                  <a:cubicBezTo>
                    <a:pt x="632206" y="1503680"/>
                    <a:pt x="632079" y="1503553"/>
                    <a:pt x="632079" y="1503426"/>
                  </a:cubicBezTo>
                  <a:cubicBezTo>
                    <a:pt x="632079" y="1503299"/>
                    <a:pt x="632079" y="1503299"/>
                    <a:pt x="632079" y="1503172"/>
                  </a:cubicBezTo>
                  <a:cubicBezTo>
                    <a:pt x="718312" y="1395349"/>
                    <a:pt x="845185" y="1339215"/>
                    <a:pt x="973328" y="1339215"/>
                  </a:cubicBezTo>
                  <a:close/>
                  <a:moveTo>
                    <a:pt x="974725" y="1288161"/>
                  </a:moveTo>
                  <a:cubicBezTo>
                    <a:pt x="974090" y="1288161"/>
                    <a:pt x="973455" y="1288161"/>
                    <a:pt x="972820" y="1288161"/>
                  </a:cubicBezTo>
                  <a:cubicBezTo>
                    <a:pt x="791210" y="1288161"/>
                    <a:pt x="624586" y="1389253"/>
                    <a:pt x="540639" y="1550289"/>
                  </a:cubicBezTo>
                  <a:cubicBezTo>
                    <a:pt x="534035" y="1562862"/>
                    <a:pt x="538861" y="1578229"/>
                    <a:pt x="551307" y="1584833"/>
                  </a:cubicBezTo>
                  <a:cubicBezTo>
                    <a:pt x="554990" y="1586738"/>
                    <a:pt x="559181" y="1587754"/>
                    <a:pt x="563245" y="1587754"/>
                  </a:cubicBezTo>
                  <a:cubicBezTo>
                    <a:pt x="567182" y="1587754"/>
                    <a:pt x="571119" y="1586865"/>
                    <a:pt x="574675" y="1585087"/>
                  </a:cubicBezTo>
                  <a:cubicBezTo>
                    <a:pt x="696595" y="1524508"/>
                    <a:pt x="830834" y="1493012"/>
                    <a:pt x="966978" y="1493012"/>
                  </a:cubicBezTo>
                  <a:cubicBezTo>
                    <a:pt x="968883" y="1493012"/>
                    <a:pt x="970915" y="1493012"/>
                    <a:pt x="972820" y="1493012"/>
                  </a:cubicBezTo>
                  <a:cubicBezTo>
                    <a:pt x="1110996" y="1493266"/>
                    <a:pt x="1247267" y="1524762"/>
                    <a:pt x="1371473" y="1585214"/>
                  </a:cubicBezTo>
                  <a:cubicBezTo>
                    <a:pt x="1375029" y="1586865"/>
                    <a:pt x="1378839" y="1587754"/>
                    <a:pt x="1382522" y="1587754"/>
                  </a:cubicBezTo>
                  <a:cubicBezTo>
                    <a:pt x="1392047" y="1587754"/>
                    <a:pt x="1401318" y="1582420"/>
                    <a:pt x="1405636" y="1573149"/>
                  </a:cubicBezTo>
                  <a:cubicBezTo>
                    <a:pt x="1409065" y="1565910"/>
                    <a:pt x="1408938" y="1557528"/>
                    <a:pt x="1405255" y="1550416"/>
                  </a:cubicBezTo>
                  <a:cubicBezTo>
                    <a:pt x="1322070" y="1389380"/>
                    <a:pt x="1155954" y="1288161"/>
                    <a:pt x="974725" y="1288161"/>
                  </a:cubicBezTo>
                  <a:close/>
                  <a:moveTo>
                    <a:pt x="972820" y="51181"/>
                  </a:moveTo>
                  <a:cubicBezTo>
                    <a:pt x="1481836" y="51181"/>
                    <a:pt x="1894459" y="463804"/>
                    <a:pt x="1894459" y="972820"/>
                  </a:cubicBezTo>
                  <a:cubicBezTo>
                    <a:pt x="1893824" y="1481582"/>
                    <a:pt x="1481582" y="1893951"/>
                    <a:pt x="972820" y="1894459"/>
                  </a:cubicBezTo>
                  <a:cubicBezTo>
                    <a:pt x="463804" y="1894459"/>
                    <a:pt x="51181" y="1481836"/>
                    <a:pt x="51181" y="972820"/>
                  </a:cubicBezTo>
                  <a:cubicBezTo>
                    <a:pt x="51181" y="463804"/>
                    <a:pt x="463804" y="51181"/>
                    <a:pt x="972820" y="51181"/>
                  </a:cubicBezTo>
                  <a:close/>
                  <a:moveTo>
                    <a:pt x="972820" y="0"/>
                  </a:moveTo>
                  <a:cubicBezTo>
                    <a:pt x="435610" y="0"/>
                    <a:pt x="0" y="435483"/>
                    <a:pt x="0" y="972820"/>
                  </a:cubicBezTo>
                  <a:cubicBezTo>
                    <a:pt x="0" y="1510157"/>
                    <a:pt x="435610" y="1945767"/>
                    <a:pt x="972820" y="1945767"/>
                  </a:cubicBezTo>
                  <a:cubicBezTo>
                    <a:pt x="972820" y="1945767"/>
                    <a:pt x="972820" y="1945767"/>
                    <a:pt x="972820" y="1945767"/>
                  </a:cubicBezTo>
                  <a:cubicBezTo>
                    <a:pt x="1510157" y="1945767"/>
                    <a:pt x="1945640" y="1510157"/>
                    <a:pt x="1945640" y="972820"/>
                  </a:cubicBezTo>
                  <a:cubicBezTo>
                    <a:pt x="1945640" y="435483"/>
                    <a:pt x="1510157" y="0"/>
                    <a:pt x="9728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38328" y="2861881"/>
            <a:ext cx="17337151" cy="9525"/>
            <a:chOff x="0" y="0"/>
            <a:chExt cx="34674303" cy="190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4674302" cy="19050"/>
            </a:xfrm>
            <a:custGeom>
              <a:avLst/>
              <a:gdLst/>
              <a:ahLst/>
              <a:cxnLst/>
              <a:rect l="l" t="t" r="r" b="b"/>
              <a:pathLst>
                <a:path w="34674302" h="19050">
                  <a:moveTo>
                    <a:pt x="0" y="0"/>
                  </a:moveTo>
                  <a:lnTo>
                    <a:pt x="34674302" y="0"/>
                  </a:lnTo>
                  <a:lnTo>
                    <a:pt x="34674302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32B9CD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38328" y="4356926"/>
            <a:ext cx="17337151" cy="9525"/>
            <a:chOff x="0" y="0"/>
            <a:chExt cx="34674303" cy="190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674302" cy="19050"/>
            </a:xfrm>
            <a:custGeom>
              <a:avLst/>
              <a:gdLst/>
              <a:ahLst/>
              <a:cxnLst/>
              <a:rect l="l" t="t" r="r" b="b"/>
              <a:pathLst>
                <a:path w="34674302" h="19050">
                  <a:moveTo>
                    <a:pt x="0" y="0"/>
                  </a:moveTo>
                  <a:lnTo>
                    <a:pt x="34674302" y="0"/>
                  </a:lnTo>
                  <a:lnTo>
                    <a:pt x="34674302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32B9CD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338328" y="5873305"/>
            <a:ext cx="17337151" cy="9525"/>
            <a:chOff x="0" y="0"/>
            <a:chExt cx="34674303" cy="190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4674302" cy="19050"/>
            </a:xfrm>
            <a:custGeom>
              <a:avLst/>
              <a:gdLst/>
              <a:ahLst/>
              <a:cxnLst/>
              <a:rect l="l" t="t" r="r" b="b"/>
              <a:pathLst>
                <a:path w="34674302" h="19050">
                  <a:moveTo>
                    <a:pt x="0" y="0"/>
                  </a:moveTo>
                  <a:lnTo>
                    <a:pt x="34674302" y="0"/>
                  </a:lnTo>
                  <a:lnTo>
                    <a:pt x="34674302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32B9CD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338328" y="7880414"/>
            <a:ext cx="17337151" cy="9525"/>
            <a:chOff x="0" y="0"/>
            <a:chExt cx="34674303" cy="190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4674302" cy="19050"/>
            </a:xfrm>
            <a:custGeom>
              <a:avLst/>
              <a:gdLst/>
              <a:ahLst/>
              <a:cxnLst/>
              <a:rect l="l" t="t" r="r" b="b"/>
              <a:pathLst>
                <a:path w="34674302" h="19050">
                  <a:moveTo>
                    <a:pt x="0" y="0"/>
                  </a:moveTo>
                  <a:lnTo>
                    <a:pt x="34674302" y="0"/>
                  </a:lnTo>
                  <a:lnTo>
                    <a:pt x="34674302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32B9CD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5461149" y="4569176"/>
            <a:ext cx="1036363" cy="1036352"/>
            <a:chOff x="0" y="0"/>
            <a:chExt cx="2072726" cy="2072704"/>
          </a:xfrm>
        </p:grpSpPr>
        <p:sp>
          <p:nvSpPr>
            <p:cNvPr id="22" name="Freeform 22"/>
            <p:cNvSpPr/>
            <p:nvPr/>
          </p:nvSpPr>
          <p:spPr>
            <a:xfrm>
              <a:off x="63500" y="63500"/>
              <a:ext cx="1945640" cy="1945767"/>
            </a:xfrm>
            <a:custGeom>
              <a:avLst/>
              <a:gdLst/>
              <a:ahLst/>
              <a:cxnLst/>
              <a:rect l="l" t="t" r="r" b="b"/>
              <a:pathLst>
                <a:path w="1945640" h="1945767">
                  <a:moveTo>
                    <a:pt x="409575" y="555498"/>
                  </a:moveTo>
                  <a:cubicBezTo>
                    <a:pt x="381381" y="555498"/>
                    <a:pt x="358394" y="578485"/>
                    <a:pt x="358394" y="606679"/>
                  </a:cubicBezTo>
                  <a:cubicBezTo>
                    <a:pt x="358394" y="634873"/>
                    <a:pt x="381381" y="657860"/>
                    <a:pt x="409575" y="657860"/>
                  </a:cubicBezTo>
                  <a:lnTo>
                    <a:pt x="716788" y="657860"/>
                  </a:lnTo>
                  <a:cubicBezTo>
                    <a:pt x="744982" y="657860"/>
                    <a:pt x="767969" y="634873"/>
                    <a:pt x="767969" y="606679"/>
                  </a:cubicBezTo>
                  <a:cubicBezTo>
                    <a:pt x="767969" y="578485"/>
                    <a:pt x="744982" y="555498"/>
                    <a:pt x="716788" y="555498"/>
                  </a:cubicBezTo>
                  <a:close/>
                  <a:moveTo>
                    <a:pt x="1228852" y="555498"/>
                  </a:moveTo>
                  <a:cubicBezTo>
                    <a:pt x="1200658" y="555498"/>
                    <a:pt x="1177671" y="578485"/>
                    <a:pt x="1177671" y="606679"/>
                  </a:cubicBezTo>
                  <a:cubicBezTo>
                    <a:pt x="1177671" y="634873"/>
                    <a:pt x="1200658" y="657860"/>
                    <a:pt x="1228852" y="657860"/>
                  </a:cubicBezTo>
                  <a:lnTo>
                    <a:pt x="1536065" y="657860"/>
                  </a:lnTo>
                  <a:cubicBezTo>
                    <a:pt x="1564259" y="657860"/>
                    <a:pt x="1587246" y="634873"/>
                    <a:pt x="1587246" y="606679"/>
                  </a:cubicBezTo>
                  <a:cubicBezTo>
                    <a:pt x="1587246" y="578485"/>
                    <a:pt x="1564259" y="555498"/>
                    <a:pt x="1536065" y="555498"/>
                  </a:cubicBezTo>
                  <a:close/>
                  <a:moveTo>
                    <a:pt x="563245" y="734695"/>
                  </a:moveTo>
                  <a:cubicBezTo>
                    <a:pt x="478409" y="734695"/>
                    <a:pt x="409575" y="803529"/>
                    <a:pt x="409575" y="888365"/>
                  </a:cubicBezTo>
                  <a:cubicBezTo>
                    <a:pt x="409575" y="973201"/>
                    <a:pt x="478409" y="1042035"/>
                    <a:pt x="563245" y="1042035"/>
                  </a:cubicBezTo>
                  <a:cubicBezTo>
                    <a:pt x="648081" y="1042035"/>
                    <a:pt x="716915" y="973328"/>
                    <a:pt x="716915" y="888365"/>
                  </a:cubicBezTo>
                  <a:cubicBezTo>
                    <a:pt x="716915" y="803402"/>
                    <a:pt x="648208" y="734695"/>
                    <a:pt x="563245" y="734695"/>
                  </a:cubicBezTo>
                  <a:close/>
                  <a:moveTo>
                    <a:pt x="1382522" y="734695"/>
                  </a:moveTo>
                  <a:cubicBezTo>
                    <a:pt x="1297686" y="734695"/>
                    <a:pt x="1228852" y="803529"/>
                    <a:pt x="1228852" y="888365"/>
                  </a:cubicBezTo>
                  <a:cubicBezTo>
                    <a:pt x="1228852" y="973201"/>
                    <a:pt x="1297686" y="1042035"/>
                    <a:pt x="1382522" y="1042035"/>
                  </a:cubicBezTo>
                  <a:cubicBezTo>
                    <a:pt x="1467358" y="1042035"/>
                    <a:pt x="1536192" y="973328"/>
                    <a:pt x="1536192" y="888365"/>
                  </a:cubicBezTo>
                  <a:cubicBezTo>
                    <a:pt x="1536192" y="803402"/>
                    <a:pt x="1467485" y="734695"/>
                    <a:pt x="1382522" y="734695"/>
                  </a:cubicBezTo>
                  <a:close/>
                  <a:moveTo>
                    <a:pt x="691261" y="1356868"/>
                  </a:moveTo>
                  <a:cubicBezTo>
                    <a:pt x="663067" y="1356868"/>
                    <a:pt x="640080" y="1379855"/>
                    <a:pt x="640080" y="1408049"/>
                  </a:cubicBezTo>
                  <a:cubicBezTo>
                    <a:pt x="640080" y="1436243"/>
                    <a:pt x="663067" y="1459230"/>
                    <a:pt x="691261" y="1459230"/>
                  </a:cubicBezTo>
                  <a:lnTo>
                    <a:pt x="1254506" y="1459230"/>
                  </a:lnTo>
                  <a:cubicBezTo>
                    <a:pt x="1282700" y="1459230"/>
                    <a:pt x="1305687" y="1436243"/>
                    <a:pt x="1305687" y="1408049"/>
                  </a:cubicBezTo>
                  <a:cubicBezTo>
                    <a:pt x="1305687" y="1379855"/>
                    <a:pt x="1282700" y="1356868"/>
                    <a:pt x="1254506" y="1356868"/>
                  </a:cubicBezTo>
                  <a:close/>
                  <a:moveTo>
                    <a:pt x="972820" y="102362"/>
                  </a:moveTo>
                  <a:cubicBezTo>
                    <a:pt x="1451610" y="102362"/>
                    <a:pt x="1843278" y="494030"/>
                    <a:pt x="1843278" y="972820"/>
                  </a:cubicBezTo>
                  <a:cubicBezTo>
                    <a:pt x="1843278" y="1451610"/>
                    <a:pt x="1451610" y="1843278"/>
                    <a:pt x="972820" y="1843278"/>
                  </a:cubicBezTo>
                  <a:cubicBezTo>
                    <a:pt x="972820" y="1843278"/>
                    <a:pt x="972820" y="1843278"/>
                    <a:pt x="972820" y="1843278"/>
                  </a:cubicBezTo>
                  <a:cubicBezTo>
                    <a:pt x="494030" y="1843278"/>
                    <a:pt x="102362" y="1451610"/>
                    <a:pt x="102362" y="972820"/>
                  </a:cubicBezTo>
                  <a:cubicBezTo>
                    <a:pt x="102362" y="494030"/>
                    <a:pt x="494157" y="102362"/>
                    <a:pt x="972820" y="102362"/>
                  </a:cubicBezTo>
                  <a:close/>
                  <a:moveTo>
                    <a:pt x="972820" y="0"/>
                  </a:moveTo>
                  <a:cubicBezTo>
                    <a:pt x="435229" y="0"/>
                    <a:pt x="0" y="435102"/>
                    <a:pt x="0" y="972820"/>
                  </a:cubicBezTo>
                  <a:cubicBezTo>
                    <a:pt x="0" y="1510538"/>
                    <a:pt x="435229" y="1945767"/>
                    <a:pt x="972820" y="1945767"/>
                  </a:cubicBezTo>
                  <a:cubicBezTo>
                    <a:pt x="972820" y="1945767"/>
                    <a:pt x="972820" y="1945767"/>
                    <a:pt x="972820" y="1945767"/>
                  </a:cubicBezTo>
                  <a:cubicBezTo>
                    <a:pt x="1510411" y="1945767"/>
                    <a:pt x="1945640" y="1510538"/>
                    <a:pt x="1945640" y="972820"/>
                  </a:cubicBezTo>
                  <a:cubicBezTo>
                    <a:pt x="1945640" y="435102"/>
                    <a:pt x="1510538" y="0"/>
                    <a:pt x="9728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468624" y="1822704"/>
            <a:ext cx="3425952" cy="850392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974078" y="1790954"/>
            <a:ext cx="6976363" cy="913892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005561" y="1822704"/>
            <a:ext cx="3944111" cy="850392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402457" y="2915347"/>
            <a:ext cx="3492119" cy="1289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Pesquisa sobre formas de denunciar.</a:t>
            </a:r>
          </a:p>
          <a:p>
            <a:pPr algn="l">
              <a:lnSpc>
                <a:spcPts val="3496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Reúne provas para a </a:t>
            </a:r>
          </a:p>
          <a:p>
            <a:pPr algn="l">
              <a:lnSpc>
                <a:spcPts val="1304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denuncia.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087235" y="2860228"/>
            <a:ext cx="3046205" cy="1258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Procura o telefone na internet.</a:t>
            </a:r>
          </a:p>
          <a:p>
            <a:pPr algn="l">
              <a:lnSpc>
                <a:spcPts val="3003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Liga na central para fazer </a:t>
            </a:r>
          </a:p>
          <a:p>
            <a:pPr algn="l">
              <a:lnSpc>
                <a:spcPts val="1795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a denuncia.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513822" y="2827589"/>
            <a:ext cx="2894776" cy="139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Exame corpo de delito. Presta depoimento sem </a:t>
            </a:r>
          </a:p>
          <a:p>
            <a:pPr algn="l">
              <a:lnSpc>
                <a:spcPts val="1896"/>
              </a:lnSpc>
            </a:pPr>
            <a:r>
              <a:rPr lang="en-US" sz="2006">
                <a:solidFill>
                  <a:srgbClr val="FFFFFF"/>
                </a:solidFill>
                <a:latin typeface="IBM Plex Sans"/>
              </a:rPr>
              <a:t>apoio psicológico.</a:t>
            </a:r>
          </a:p>
          <a:p>
            <a:pPr algn="l">
              <a:lnSpc>
                <a:spcPts val="3937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Vai até a delegacia.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513822" y="5910387"/>
            <a:ext cx="2932696" cy="168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Se irão acreditar nela. Quando irão melhorar o </a:t>
            </a:r>
          </a:p>
          <a:p>
            <a:pPr algn="l">
              <a:lnSpc>
                <a:spcPts val="2090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processo de denuncias.</a:t>
            </a:r>
          </a:p>
          <a:p>
            <a:pPr algn="l">
              <a:lnSpc>
                <a:spcPts val="3992"/>
              </a:lnSpc>
            </a:pPr>
            <a:r>
              <a:rPr lang="en-US" sz="2006">
                <a:solidFill>
                  <a:srgbClr val="FFFFFF"/>
                </a:solidFill>
                <a:latin typeface="IBM Plex Sans"/>
              </a:rPr>
              <a:t>Se fez a coisa certa </a:t>
            </a:r>
          </a:p>
          <a:p>
            <a:pPr algn="l">
              <a:lnSpc>
                <a:spcPts val="1002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denunciando.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513822" y="8188768"/>
            <a:ext cx="3209600" cy="1751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acompanhamento do processo pós denuncia.</a:t>
            </a:r>
          </a:p>
          <a:p>
            <a:pPr algn="l">
              <a:lnSpc>
                <a:spcPts val="4881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Informar a vítima os </a:t>
            </a:r>
          </a:p>
          <a:p>
            <a:pPr algn="l">
              <a:lnSpc>
                <a:spcPts val="1002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direitos dela para medidas </a:t>
            </a:r>
          </a:p>
          <a:p>
            <a:pPr algn="l">
              <a:lnSpc>
                <a:spcPts val="3797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protetivas.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079982" y="5920167"/>
            <a:ext cx="3509915" cy="1258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Que nunca irá superar os traumas das agressões.</a:t>
            </a:r>
          </a:p>
          <a:p>
            <a:pPr algn="l">
              <a:lnSpc>
                <a:spcPts val="3003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Que poderia aprender a lidar </a:t>
            </a:r>
          </a:p>
          <a:p>
            <a:pPr algn="l">
              <a:lnSpc>
                <a:spcPts val="1795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melhorar com os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843246" y="9779722"/>
            <a:ext cx="145324" cy="363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5"/>
              </a:lnSpc>
            </a:pPr>
            <a:r>
              <a:rPr lang="en-US" sz="2004">
                <a:solidFill>
                  <a:srgbClr val="FFFFFF"/>
                </a:solidFill>
                <a:latin typeface="Open Sans Bold"/>
              </a:rPr>
              <a:t>9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084808" y="3001326"/>
            <a:ext cx="3973983" cy="125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80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Tenta retomar a vida profissional. Lida com o agressor fazendo </a:t>
            </a:r>
          </a:p>
          <a:p>
            <a:pPr algn="l">
              <a:lnSpc>
                <a:spcPts val="2619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parte da vida dela ainda.</a:t>
            </a:r>
          </a:p>
          <a:p>
            <a:pPr algn="l">
              <a:lnSpc>
                <a:spcPts val="3583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Sai da casa do agressor.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40741" y="170142"/>
            <a:ext cx="6750150" cy="68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4"/>
              </a:lnSpc>
            </a:pPr>
            <a:r>
              <a:rPr lang="en-US" sz="3995">
                <a:solidFill>
                  <a:srgbClr val="FFFFFF"/>
                </a:solidFill>
                <a:latin typeface="IBM Plex Sans Bold"/>
              </a:rPr>
              <a:t>Denúncias: Canal telefone.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079982" y="7919333"/>
            <a:ext cx="3485244" cy="22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IBM Plex Sans"/>
              </a:rPr>
              <a:t>Contato com psicólogos para a vítima aprender a lidar com diversas situações pós denuncia.</a:t>
            </a:r>
          </a:p>
          <a:p>
            <a:pPr algn="l">
              <a:lnSpc>
                <a:spcPts val="3970"/>
              </a:lnSpc>
            </a:pPr>
            <a:r>
              <a:rPr lang="en-US" sz="1800">
                <a:solidFill>
                  <a:srgbClr val="FFFFFF"/>
                </a:solidFill>
                <a:latin typeface="IBM Plex Sans"/>
              </a:rPr>
              <a:t>Prestar apoio psicológico a </a:t>
            </a:r>
          </a:p>
          <a:p>
            <a:pPr algn="l">
              <a:lnSpc>
                <a:spcPts val="900"/>
              </a:lnSpc>
            </a:pPr>
            <a:r>
              <a:rPr lang="en-US" sz="1800">
                <a:solidFill>
                  <a:srgbClr val="FFFFFF"/>
                </a:solidFill>
                <a:latin typeface="IBM Plex Sans"/>
              </a:rPr>
              <a:t>vítima pós denuncia.</a:t>
            </a:r>
          </a:p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FFFFFF"/>
                </a:solidFill>
                <a:latin typeface="IBM Plex Sans"/>
              </a:rPr>
              <a:t>Oferecer contatos de casas </a:t>
            </a:r>
          </a:p>
          <a:p>
            <a:pPr algn="l">
              <a:lnSpc>
                <a:spcPts val="900"/>
              </a:lnSpc>
            </a:pPr>
            <a:r>
              <a:rPr lang="en-US" sz="1800">
                <a:solidFill>
                  <a:srgbClr val="FFFFFF"/>
                </a:solidFill>
                <a:latin typeface="IBM Plex Sans"/>
              </a:rPr>
              <a:t>de apoio a mulher.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513822" y="7835638"/>
            <a:ext cx="1908292" cy="353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2006">
                <a:solidFill>
                  <a:srgbClr val="FFFFFF"/>
                </a:solidFill>
                <a:latin typeface="IBM Plex Sans"/>
              </a:rPr>
              <a:t>Auxiliar sobre o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079982" y="7129772"/>
            <a:ext cx="2562403" cy="353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2006">
                <a:solidFill>
                  <a:srgbClr val="FFFFFF"/>
                </a:solidFill>
                <a:latin typeface="IBM Plex Sans"/>
              </a:rPr>
              <a:t>sentimentos/gatilhos.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29768" y="6800147"/>
            <a:ext cx="1636680" cy="4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>
                <a:solidFill>
                  <a:srgbClr val="FFFFFF"/>
                </a:solidFill>
                <a:latin typeface="IBM Plex Sans Bold"/>
              </a:rPr>
              <a:t>(usuário)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29768" y="5011225"/>
            <a:ext cx="3210743" cy="4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>
                <a:solidFill>
                  <a:srgbClr val="FFFFFF"/>
                </a:solidFill>
                <a:latin typeface="IBM Plex Sans Bold"/>
              </a:rPr>
              <a:t>(dores do usuário)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40741" y="8688748"/>
            <a:ext cx="1890248" cy="4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7">
                <a:solidFill>
                  <a:srgbClr val="FFFFFF"/>
                </a:solidFill>
                <a:latin typeface="IBM Plex Sans Bold"/>
              </a:rPr>
              <a:t>(mudanças)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29768" y="3486066"/>
            <a:ext cx="2897862" cy="4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7">
                <a:solidFill>
                  <a:srgbClr val="FFFFFF"/>
                </a:solidFill>
                <a:latin typeface="IBM Plex Sans Bold"/>
              </a:rPr>
              <a:t>(ações do usuário)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29768" y="6194793"/>
            <a:ext cx="1437670" cy="646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8"/>
              </a:lnSpc>
            </a:pPr>
            <a:r>
              <a:rPr lang="en-US" sz="3806">
                <a:solidFill>
                  <a:srgbClr val="FFFFFF"/>
                </a:solidFill>
                <a:latin typeface="IBM Plex Sans Bold"/>
              </a:rPr>
              <a:t>Pensa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29768" y="1794058"/>
            <a:ext cx="1511074" cy="3258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0"/>
              </a:lnSpc>
            </a:pPr>
            <a:r>
              <a:rPr lang="en-US" sz="3804">
                <a:solidFill>
                  <a:srgbClr val="FFFFFF"/>
                </a:solidFill>
                <a:latin typeface="IBM Plex Sans Bold"/>
              </a:rPr>
              <a:t>Fases </a:t>
            </a:r>
          </a:p>
          <a:p>
            <a:pPr algn="l">
              <a:lnSpc>
                <a:spcPts val="3522"/>
              </a:lnSpc>
            </a:pPr>
            <a:r>
              <a:rPr lang="en-US" sz="2171">
                <a:solidFill>
                  <a:srgbClr val="FFFFFF"/>
                </a:solidFill>
                <a:latin typeface="IBM Plex Sans Bold"/>
              </a:rPr>
              <a:t>(utilizador)</a:t>
            </a:r>
          </a:p>
          <a:p>
            <a:pPr algn="l">
              <a:lnSpc>
                <a:spcPts val="7315"/>
              </a:lnSpc>
            </a:pPr>
            <a:r>
              <a:rPr lang="en-US" sz="3804">
                <a:solidFill>
                  <a:srgbClr val="FFFFFF"/>
                </a:solidFill>
                <a:latin typeface="IBM Plex Sans Bold"/>
              </a:rPr>
              <a:t>Faz</a:t>
            </a:r>
          </a:p>
          <a:p>
            <a:pPr algn="r">
              <a:lnSpc>
                <a:spcPts val="3712"/>
              </a:lnSpc>
            </a:pPr>
            <a:endParaRPr lang="en-US" sz="3804">
              <a:solidFill>
                <a:srgbClr val="FFFFFF"/>
              </a:solidFill>
              <a:latin typeface="IBM Plex Sans Bold"/>
            </a:endParaRPr>
          </a:p>
          <a:p>
            <a:pPr algn="l">
              <a:lnSpc>
                <a:spcPts val="9510"/>
              </a:lnSpc>
            </a:pPr>
            <a:r>
              <a:rPr lang="en-US" sz="3804">
                <a:solidFill>
                  <a:srgbClr val="FFFFFF"/>
                </a:solidFill>
                <a:latin typeface="IBM Plex Sans Bold"/>
              </a:rPr>
              <a:t>Sente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40741" y="8059857"/>
            <a:ext cx="2159010" cy="655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5"/>
              </a:lnSpc>
            </a:pPr>
            <a:r>
              <a:rPr lang="en-US" sz="3804">
                <a:solidFill>
                  <a:srgbClr val="FFFFFF"/>
                </a:solidFill>
                <a:latin typeface="IBM Plex Sans Bold"/>
              </a:rPr>
              <a:t>Proposta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116324" y="1977053"/>
            <a:ext cx="1917156" cy="4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7">
                <a:solidFill>
                  <a:srgbClr val="FFFFFF"/>
                </a:solidFill>
                <a:latin typeface="IBM Plex Sans"/>
              </a:rPr>
              <a:t>Pré-denúncia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184390" y="1977053"/>
            <a:ext cx="2855579" cy="4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7">
                <a:solidFill>
                  <a:srgbClr val="FFFFFF"/>
                </a:solidFill>
                <a:latin typeface="IBM Plex Sans"/>
              </a:rPr>
              <a:t>Durante a denuncia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944479" y="1837860"/>
            <a:ext cx="2391069" cy="746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447">
                <a:solidFill>
                  <a:srgbClr val="FFFFFF"/>
                </a:solidFill>
                <a:latin typeface="IBM Plex Sans"/>
              </a:rPr>
              <a:t>Pós-denuncia (1 semana)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325346" y="1977053"/>
            <a:ext cx="3094940" cy="4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7">
                <a:solidFill>
                  <a:srgbClr val="FFFFFF"/>
                </a:solidFill>
                <a:latin typeface="IBM Plex Sans"/>
              </a:rPr>
              <a:t>Pós-denuncia (1 mês)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348153" y="5938962"/>
            <a:ext cx="3546424" cy="845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Se vale a pena seguir com a denuncia.</a:t>
            </a:r>
          </a:p>
          <a:p>
            <a:pPr algn="l">
              <a:lnSpc>
                <a:spcPts val="1304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3327630" y="6841537"/>
            <a:ext cx="3332877" cy="1455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Que não tem muitas informações sobre o que fazer.</a:t>
            </a:r>
          </a:p>
          <a:p>
            <a:pPr algn="l"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 algn="l">
              <a:lnSpc>
                <a:spcPts val="1304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3327630" y="7919333"/>
            <a:ext cx="3546424" cy="1455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Uma página WEB com informações pré-denuncia.</a:t>
            </a:r>
          </a:p>
          <a:p>
            <a:pPr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 algn="l"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 algn="l">
              <a:lnSpc>
                <a:spcPts val="1304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3301690" y="8671065"/>
            <a:ext cx="3546424" cy="1455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Uma página WEB com informações pré-denuncia.</a:t>
            </a:r>
          </a:p>
          <a:p>
            <a:pPr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 algn="l"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 algn="l">
              <a:lnSpc>
                <a:spcPts val="1304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6974078" y="5995767"/>
            <a:ext cx="3546424" cy="845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Que não irão acreditar nela.</a:t>
            </a:r>
          </a:p>
          <a:p>
            <a:pPr algn="l"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 algn="l">
              <a:lnSpc>
                <a:spcPts val="1304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6967398" y="6484502"/>
            <a:ext cx="3546424" cy="115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Se o agressor ficará livre.</a:t>
            </a:r>
          </a:p>
          <a:p>
            <a:pPr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 algn="l"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 algn="l">
              <a:lnSpc>
                <a:spcPts val="1304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6974078" y="6907782"/>
            <a:ext cx="3065891" cy="1760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Como retornará para casa sem proteção.</a:t>
            </a:r>
          </a:p>
          <a:p>
            <a:pPr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 algn="l"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 algn="l">
              <a:lnSpc>
                <a:spcPts val="1304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6974078" y="7919333"/>
            <a:ext cx="3159362" cy="2370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Prestar apoio psicológico para a vítima durante a denuncia.</a:t>
            </a:r>
          </a:p>
          <a:p>
            <a:pPr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 algn="l"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 algn="l">
              <a:lnSpc>
                <a:spcPts val="1304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6894576" y="8952397"/>
            <a:ext cx="3488182" cy="2065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Opção de denuncia anônima.</a:t>
            </a:r>
          </a:p>
          <a:p>
            <a:pPr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 algn="l"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 algn="l">
              <a:lnSpc>
                <a:spcPts val="1304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6894576" y="9375020"/>
            <a:ext cx="3494862" cy="267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4">
                <a:solidFill>
                  <a:srgbClr val="FFFFFF"/>
                </a:solidFill>
                <a:latin typeface="IBM Plex Sans"/>
              </a:rPr>
              <a:t>Informar a vítima os direitos dela para medidas protetivas.</a:t>
            </a:r>
          </a:p>
          <a:p>
            <a:pPr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 algn="l">
              <a:lnSpc>
                <a:spcPts val="2400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  <a:p>
            <a:pPr algn="l">
              <a:lnSpc>
                <a:spcPts val="1304"/>
              </a:lnSpc>
            </a:pPr>
            <a:endParaRPr lang="en-US" sz="2004">
              <a:solidFill>
                <a:srgbClr val="FFFFFF"/>
              </a:solidFill>
              <a:latin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6"/>
            <a:chOff x="0" y="0"/>
            <a:chExt cx="24384000" cy="13715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46428" y="4788472"/>
            <a:ext cx="510413" cy="108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46428" y="7085139"/>
            <a:ext cx="510413" cy="1080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851122" y="1117346"/>
            <a:ext cx="630428" cy="20370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737837" y="4378452"/>
            <a:ext cx="137159" cy="1371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4831080"/>
            <a:ext cx="54863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167884"/>
            <a:ext cx="54863" cy="548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509260"/>
            <a:ext cx="54863" cy="548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853684"/>
            <a:ext cx="54863" cy="54864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0" y="57"/>
            <a:ext cx="18288000" cy="10286943"/>
            <a:chOff x="0" y="0"/>
            <a:chExt cx="24384000" cy="137159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3715873"/>
            </a:xfrm>
            <a:custGeom>
              <a:avLst/>
              <a:gdLst/>
              <a:ahLst/>
              <a:cxnLst/>
              <a:rect l="l" t="t" r="r" b="b"/>
              <a:pathLst>
                <a:path w="24384000" h="13715873">
                  <a:moveTo>
                    <a:pt x="0" y="0"/>
                  </a:moveTo>
                  <a:lnTo>
                    <a:pt x="0" y="13715873"/>
                  </a:lnTo>
                  <a:lnTo>
                    <a:pt x="24384000" y="13715873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12"/>
              <a:stretch>
                <a:fillRect b="-7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6361838" y="5035521"/>
            <a:ext cx="5641794" cy="808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3"/>
              </a:lnSpc>
            </a:pPr>
            <a:r>
              <a:rPr lang="en-US" sz="4202" spc="-25">
                <a:solidFill>
                  <a:srgbClr val="FFFFFF"/>
                </a:solidFill>
                <a:latin typeface="IBM Plex Sans"/>
              </a:rPr>
              <a:t>DESENHO DE SOLUÇÃO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6"/>
            <a:chOff x="0" y="0"/>
            <a:chExt cx="24384000" cy="13715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46428" y="4788472"/>
            <a:ext cx="510413" cy="108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46428" y="7085139"/>
            <a:ext cx="510413" cy="1080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851122" y="1117346"/>
            <a:ext cx="630428" cy="20370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737837" y="4378452"/>
            <a:ext cx="137159" cy="1371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4831080"/>
            <a:ext cx="54863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167884"/>
            <a:ext cx="54863" cy="548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509260"/>
            <a:ext cx="54863" cy="548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853684"/>
            <a:ext cx="54863" cy="54864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0" y="-31750"/>
            <a:ext cx="18326735" cy="10318750"/>
            <a:chOff x="0" y="0"/>
            <a:chExt cx="24384000" cy="137159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3715873"/>
            </a:xfrm>
            <a:custGeom>
              <a:avLst/>
              <a:gdLst/>
              <a:ahLst/>
              <a:cxnLst/>
              <a:rect l="l" t="t" r="r" b="b"/>
              <a:pathLst>
                <a:path w="24384000" h="13715873">
                  <a:moveTo>
                    <a:pt x="0" y="0"/>
                  </a:moveTo>
                  <a:lnTo>
                    <a:pt x="0" y="13715873"/>
                  </a:lnTo>
                  <a:lnTo>
                    <a:pt x="24384000" y="13715873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12"/>
              <a:stretch>
                <a:fillRect b="-7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7302879" y="4395442"/>
            <a:ext cx="3759712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spc="-25">
                <a:solidFill>
                  <a:srgbClr val="FFFFFF"/>
                </a:solidFill>
                <a:latin typeface="IBM Plex Sans"/>
              </a:rPr>
              <a:t>LeanUX Canvas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F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43"/>
            <a:chOff x="0" y="0"/>
            <a:chExt cx="24384000" cy="137159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5873"/>
            </a:xfrm>
            <a:custGeom>
              <a:avLst/>
              <a:gdLst/>
              <a:ahLst/>
              <a:cxnLst/>
              <a:rect l="l" t="t" r="r" b="b"/>
              <a:pathLst>
                <a:path w="24384000" h="13715873">
                  <a:moveTo>
                    <a:pt x="0" y="0"/>
                  </a:moveTo>
                  <a:lnTo>
                    <a:pt x="0" y="13715873"/>
                  </a:lnTo>
                  <a:lnTo>
                    <a:pt x="24384000" y="13715873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 b="-7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67512" y="2915412"/>
            <a:ext cx="2670048" cy="4946904"/>
            <a:chOff x="0" y="0"/>
            <a:chExt cx="3560064" cy="65958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60064" cy="6595872"/>
            </a:xfrm>
            <a:custGeom>
              <a:avLst/>
              <a:gdLst/>
              <a:ahLst/>
              <a:cxnLst/>
              <a:rect l="l" t="t" r="r" b="b"/>
              <a:pathLst>
                <a:path w="3560064" h="6595872">
                  <a:moveTo>
                    <a:pt x="0" y="0"/>
                  </a:moveTo>
                  <a:lnTo>
                    <a:pt x="0" y="6595872"/>
                  </a:lnTo>
                  <a:lnTo>
                    <a:pt x="3560064" y="6595872"/>
                  </a:lnTo>
                  <a:lnTo>
                    <a:pt x="3560064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337560" y="2913888"/>
            <a:ext cx="2787396" cy="4875276"/>
            <a:chOff x="0" y="0"/>
            <a:chExt cx="3716528" cy="65003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16528" cy="6500368"/>
            </a:xfrm>
            <a:custGeom>
              <a:avLst/>
              <a:gdLst/>
              <a:ahLst/>
              <a:cxnLst/>
              <a:rect l="l" t="t" r="r" b="b"/>
              <a:pathLst>
                <a:path w="3716528" h="6500368">
                  <a:moveTo>
                    <a:pt x="0" y="0"/>
                  </a:moveTo>
                  <a:lnTo>
                    <a:pt x="0" y="6500368"/>
                  </a:lnTo>
                  <a:lnTo>
                    <a:pt x="3716528" y="6500368"/>
                  </a:lnTo>
                  <a:lnTo>
                    <a:pt x="3716528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124956" y="2913888"/>
            <a:ext cx="2642616" cy="4948428"/>
            <a:chOff x="0" y="0"/>
            <a:chExt cx="3523488" cy="65979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23488" cy="6597904"/>
            </a:xfrm>
            <a:custGeom>
              <a:avLst/>
              <a:gdLst/>
              <a:ahLst/>
              <a:cxnLst/>
              <a:rect l="l" t="t" r="r" b="b"/>
              <a:pathLst>
                <a:path w="3523488" h="6597904">
                  <a:moveTo>
                    <a:pt x="0" y="0"/>
                  </a:moveTo>
                  <a:lnTo>
                    <a:pt x="0" y="6597904"/>
                  </a:lnTo>
                  <a:lnTo>
                    <a:pt x="3523488" y="6597904"/>
                  </a:lnTo>
                  <a:lnTo>
                    <a:pt x="3523488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923020" y="2913888"/>
            <a:ext cx="2705100" cy="4946904"/>
            <a:chOff x="0" y="0"/>
            <a:chExt cx="3606800" cy="65958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06800" cy="6595872"/>
            </a:xfrm>
            <a:custGeom>
              <a:avLst/>
              <a:gdLst/>
              <a:ahLst/>
              <a:cxnLst/>
              <a:rect l="l" t="t" r="r" b="b"/>
              <a:pathLst>
                <a:path w="3606800" h="6595872">
                  <a:moveTo>
                    <a:pt x="0" y="0"/>
                  </a:moveTo>
                  <a:lnTo>
                    <a:pt x="0" y="6595872"/>
                  </a:lnTo>
                  <a:lnTo>
                    <a:pt x="3606800" y="6595872"/>
                  </a:lnTo>
                  <a:lnTo>
                    <a:pt x="360680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704320" y="2915412"/>
            <a:ext cx="2779776" cy="4946904"/>
            <a:chOff x="0" y="0"/>
            <a:chExt cx="3706368" cy="65958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06368" cy="6595872"/>
            </a:xfrm>
            <a:custGeom>
              <a:avLst/>
              <a:gdLst/>
              <a:ahLst/>
              <a:cxnLst/>
              <a:rect l="l" t="t" r="r" b="b"/>
              <a:pathLst>
                <a:path w="3706368" h="6595872">
                  <a:moveTo>
                    <a:pt x="0" y="0"/>
                  </a:moveTo>
                  <a:lnTo>
                    <a:pt x="0" y="6595872"/>
                  </a:lnTo>
                  <a:lnTo>
                    <a:pt x="3706368" y="6595872"/>
                  </a:lnTo>
                  <a:lnTo>
                    <a:pt x="3706368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499337" y="2970276"/>
            <a:ext cx="2759963" cy="4762500"/>
            <a:chOff x="0" y="0"/>
            <a:chExt cx="3679951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79952" cy="6350000"/>
            </a:xfrm>
            <a:custGeom>
              <a:avLst/>
              <a:gdLst/>
              <a:ahLst/>
              <a:cxnLst/>
              <a:rect l="l" t="t" r="r" b="b"/>
              <a:pathLst>
                <a:path w="3679952" h="6350000">
                  <a:moveTo>
                    <a:pt x="0" y="0"/>
                  </a:moveTo>
                  <a:lnTo>
                    <a:pt x="0" y="6350000"/>
                  </a:lnTo>
                  <a:lnTo>
                    <a:pt x="3679952" y="6350000"/>
                  </a:lnTo>
                  <a:lnTo>
                    <a:pt x="3679952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592531" y="634688"/>
            <a:ext cx="7070522" cy="808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3"/>
              </a:lnSpc>
            </a:pPr>
            <a:r>
              <a:rPr lang="en-US" sz="4202" spc="-25">
                <a:solidFill>
                  <a:srgbClr val="FFFFFF"/>
                </a:solidFill>
                <a:latin typeface="IBM Plex Sans"/>
              </a:rPr>
              <a:t>TIME DE DESENVOLVIMENTO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92531" y="1432050"/>
            <a:ext cx="1879659" cy="49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2"/>
              </a:lnSpc>
            </a:pPr>
            <a:r>
              <a:rPr lang="en-US" sz="2915" spc="5">
                <a:solidFill>
                  <a:srgbClr val="FFFFFF"/>
                </a:solidFill>
                <a:latin typeface="IBM Plex Sans"/>
              </a:rPr>
              <a:t>GRUPO 03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54"/>
            <a:ext cx="18288000" cy="10286943"/>
            <a:chOff x="0" y="0"/>
            <a:chExt cx="24384000" cy="137159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5873"/>
            </a:xfrm>
            <a:custGeom>
              <a:avLst/>
              <a:gdLst/>
              <a:ahLst/>
              <a:cxnLst/>
              <a:rect l="l" t="t" r="r" b="b"/>
              <a:pathLst>
                <a:path w="24384000" h="13715873">
                  <a:moveTo>
                    <a:pt x="0" y="0"/>
                  </a:moveTo>
                  <a:lnTo>
                    <a:pt x="0" y="13715873"/>
                  </a:lnTo>
                  <a:lnTo>
                    <a:pt x="24384000" y="13715873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 b="-7"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096" y="9144"/>
            <a:ext cx="18281904" cy="9037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7366" y="1246886"/>
            <a:ext cx="18327116" cy="907186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77747" y="6457096"/>
            <a:ext cx="361847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12">
                <a:solidFill>
                  <a:srgbClr val="FFFFFF"/>
                </a:solidFill>
                <a:latin typeface="IBM Plex Sans"/>
              </a:rPr>
              <a:t>CLIENTES E USUÁRIOS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44970" y="5375624"/>
            <a:ext cx="1157614" cy="27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3"/>
              </a:lnSpc>
            </a:pPr>
            <a:r>
              <a:rPr lang="en-US" sz="1502" spc="-7">
                <a:solidFill>
                  <a:srgbClr val="000000"/>
                </a:solidFill>
                <a:latin typeface="Montserrat"/>
              </a:rPr>
              <a:t>abusadores.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00083" y="4262215"/>
            <a:ext cx="2366169" cy="27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3"/>
              </a:lnSpc>
            </a:pPr>
            <a:r>
              <a:rPr lang="en-US" sz="1502" spc="-7">
                <a:solidFill>
                  <a:srgbClr val="000000"/>
                </a:solidFill>
                <a:latin typeface="Montserrat"/>
              </a:rPr>
              <a:t>instataneamente no 180.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73591" y="7756747"/>
            <a:ext cx="2667799" cy="27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3"/>
              </a:lnSpc>
            </a:pPr>
            <a:r>
              <a:rPr lang="en-US" sz="1502" spc="-7">
                <a:solidFill>
                  <a:srgbClr val="000000"/>
                </a:solidFill>
                <a:latin typeface="Montserrat"/>
              </a:rPr>
              <a:t>Pré-cadastro no app com os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6802" y="3813524"/>
            <a:ext cx="2251492" cy="27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3"/>
              </a:lnSpc>
            </a:pPr>
            <a:r>
              <a:rPr lang="en-US" sz="1502" spc="-7">
                <a:solidFill>
                  <a:srgbClr val="000000"/>
                </a:solidFill>
                <a:latin typeface="Montserrat"/>
              </a:rPr>
              <a:t>atendimento/denúncia.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48178" y="7764113"/>
            <a:ext cx="2263893" cy="27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3"/>
              </a:lnSpc>
            </a:pPr>
            <a:r>
              <a:rPr lang="en-US" sz="1502" spc="-7">
                <a:solidFill>
                  <a:srgbClr val="000000"/>
                </a:solidFill>
                <a:latin typeface="Montserrat"/>
              </a:rPr>
              <a:t>Não ser ludibriada pelo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64358" y="4262215"/>
            <a:ext cx="2383147" cy="27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3"/>
              </a:lnSpc>
            </a:pPr>
            <a:r>
              <a:rPr lang="en-US" sz="1502" spc="-7">
                <a:solidFill>
                  <a:srgbClr val="000000"/>
                </a:solidFill>
                <a:latin typeface="Montserrat"/>
              </a:rPr>
              <a:t>sentimentos das vítimas.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9120" y="3159865"/>
            <a:ext cx="2084319" cy="134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23" spc="-6">
                <a:solidFill>
                  <a:srgbClr val="000000"/>
                </a:solidFill>
                <a:latin typeface="Montserrat"/>
              </a:rPr>
              <a:t>Não tem retorno após fazer a denúncia, para saber os próximos passos jurídicos.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99714" y="4793593"/>
            <a:ext cx="1822061" cy="1078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23" spc="-6">
                <a:solidFill>
                  <a:srgbClr val="000000"/>
                </a:solidFill>
                <a:latin typeface="Montserrat"/>
              </a:rPr>
              <a:t>Não tem acompanhamento </a:t>
            </a:r>
          </a:p>
          <a:p>
            <a:pPr algn="ctr">
              <a:lnSpc>
                <a:spcPts val="1248"/>
              </a:lnSpc>
            </a:pPr>
            <a:endParaRPr lang="en-US" sz="1523" spc="-6">
              <a:solidFill>
                <a:srgbClr val="000000"/>
              </a:solidFill>
              <a:latin typeface="Montserrat"/>
            </a:endParaRPr>
          </a:p>
          <a:p>
            <a:pPr algn="ctr">
              <a:lnSpc>
                <a:spcPts val="3809"/>
              </a:lnSpc>
            </a:pPr>
            <a:r>
              <a:rPr lang="en-US" sz="1523" spc="-7">
                <a:solidFill>
                  <a:srgbClr val="000000"/>
                </a:solidFill>
                <a:latin typeface="Montserrat"/>
              </a:rPr>
              <a:t>denúncia.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00654" y="3187298"/>
            <a:ext cx="2018707" cy="107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23" spc="-7">
                <a:solidFill>
                  <a:srgbClr val="000000"/>
                </a:solidFill>
                <a:latin typeface="Montserrat"/>
              </a:rPr>
              <a:t>Dificuldade para fazer denúncia, sem contato ou não sabe onde ligar.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09437" y="6435509"/>
            <a:ext cx="2878453" cy="807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7">
                <a:solidFill>
                  <a:srgbClr val="000000"/>
                </a:solidFill>
                <a:latin typeface="Montserrat"/>
              </a:rPr>
              <a:t>Parceria com consultórios e casas de apoio a mulher, para indiciar usuárias do app.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69813" y="7890548"/>
            <a:ext cx="2955798" cy="107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7">
                <a:solidFill>
                  <a:srgbClr val="000000"/>
                </a:solidFill>
                <a:latin typeface="Montserrat"/>
              </a:rPr>
              <a:t>Integração com app de comunicação direta com psicólogos para auxiliar no pré e pós denúncia.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69813" y="3161068"/>
            <a:ext cx="295827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7">
                <a:solidFill>
                  <a:srgbClr val="000000"/>
                </a:solidFill>
                <a:latin typeface="Montserrat"/>
              </a:rPr>
              <a:t>O App terá uma seção para especificar quais medidas deverão ser tomadas e ao que a vítima tem direito.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63717" y="4842548"/>
            <a:ext cx="2968751" cy="541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7">
                <a:solidFill>
                  <a:srgbClr val="000000"/>
                </a:solidFill>
                <a:latin typeface="Montserrat"/>
              </a:rPr>
              <a:t>Seção no site detalhando os tipos de violência e padrões de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00439" y="6168809"/>
            <a:ext cx="276396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7">
                <a:solidFill>
                  <a:srgbClr val="000000"/>
                </a:solidFill>
                <a:latin typeface="Montserrat"/>
              </a:rPr>
              <a:t>Ao realizar a denúncia, pegar instantaneamente a localização da vítima para encaminhara polícia.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83091" y="5061496"/>
            <a:ext cx="3000186" cy="541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 spc="-7">
                <a:solidFill>
                  <a:srgbClr val="000000"/>
                </a:solidFill>
                <a:latin typeface="Montserrat"/>
              </a:rPr>
              <a:t>Integrar com canais diretos da polícia (telegram ou whatsapp.)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018143" y="3462439"/>
            <a:ext cx="2979040" cy="807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7">
                <a:solidFill>
                  <a:srgbClr val="000000"/>
                </a:solidFill>
                <a:latin typeface="Montserrat"/>
              </a:rPr>
              <a:t>Botão para denúncia rápida no app, integrado com o canal da polícia para abrir o chamado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08999" y="8024152"/>
            <a:ext cx="2996945" cy="107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7">
                <a:solidFill>
                  <a:srgbClr val="000000"/>
                </a:solidFill>
                <a:latin typeface="Montserrat"/>
              </a:rPr>
              <a:t>dados necessários para abrir a denúncia, para quando ocorrer a denúncia já capturar os dados.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782042" y="6084608"/>
            <a:ext cx="2272285" cy="807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7">
                <a:solidFill>
                  <a:srgbClr val="000000"/>
                </a:solidFill>
                <a:latin typeface="Montserrat"/>
              </a:rPr>
              <a:t>Contato direto com a central com apenas um clique.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37846" y="4529366"/>
            <a:ext cx="2359155" cy="106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8"/>
              </a:lnSpc>
            </a:pPr>
            <a:r>
              <a:rPr lang="en-US" sz="1500" spc="-7">
                <a:solidFill>
                  <a:srgbClr val="000000"/>
                </a:solidFill>
                <a:latin typeface="Montserrat"/>
              </a:rPr>
              <a:t>Facilidade ao contatar a central, sem precisar informar todos os dados novamente.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721082" y="3280447"/>
            <a:ext cx="2394585" cy="541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7">
                <a:solidFill>
                  <a:srgbClr val="000000"/>
                </a:solidFill>
                <a:latin typeface="Montserrat"/>
              </a:rPr>
              <a:t>Contato direto com mais de uma central de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617450" y="7627277"/>
            <a:ext cx="2549461" cy="159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8"/>
              </a:lnSpc>
            </a:pPr>
            <a:r>
              <a:rPr lang="en-US" sz="1500" spc="-7">
                <a:solidFill>
                  <a:srgbClr val="000000"/>
                </a:solidFill>
                <a:latin typeface="Montserrat"/>
              </a:rPr>
              <a:t>Abranger o acesso a informações de conscientização, dando maior autonomia de vítimas denunciarem todos os tipos de agressão.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504922" y="8031391"/>
            <a:ext cx="2550990" cy="161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7">
                <a:solidFill>
                  <a:srgbClr val="000000"/>
                </a:solidFill>
                <a:latin typeface="Montserrat"/>
              </a:rPr>
              <a:t>agressor com informações falsas e/ou incorretas.</a:t>
            </a:r>
          </a:p>
          <a:p>
            <a:pPr algn="ctr">
              <a:lnSpc>
                <a:spcPts val="1342"/>
              </a:lnSpc>
            </a:pPr>
            <a:endParaRPr lang="en-US" sz="1500" spc="-7">
              <a:solidFill>
                <a:srgbClr val="000000"/>
              </a:solidFill>
              <a:latin typeface="Montserrat"/>
            </a:endParaRPr>
          </a:p>
          <a:p>
            <a:pPr algn="ctr">
              <a:lnSpc>
                <a:spcPts val="3750"/>
              </a:lnSpc>
            </a:pPr>
            <a:r>
              <a:rPr lang="en-US" sz="1500" spc="-7">
                <a:solidFill>
                  <a:srgbClr val="000000"/>
                </a:solidFill>
                <a:latin typeface="Montserrat"/>
              </a:rPr>
              <a:t>Autonomia para exigir </a:t>
            </a:r>
          </a:p>
          <a:p>
            <a:pPr algn="ctr">
              <a:lnSpc>
                <a:spcPts val="750"/>
              </a:lnSpc>
            </a:pPr>
            <a:r>
              <a:rPr lang="en-US" sz="1500" spc="-7">
                <a:solidFill>
                  <a:srgbClr val="000000"/>
                </a:solidFill>
                <a:latin typeface="Montserrat"/>
              </a:rPr>
              <a:t>medidas de segurança </a:t>
            </a:r>
          </a:p>
          <a:p>
            <a:pPr algn="ctr">
              <a:lnSpc>
                <a:spcPts val="3450"/>
              </a:lnSpc>
            </a:pPr>
            <a:r>
              <a:rPr lang="en-US" sz="1500" spc="-7">
                <a:solidFill>
                  <a:srgbClr val="000000"/>
                </a:solidFill>
                <a:latin typeface="Montserrat"/>
              </a:rPr>
              <a:t>contra o agressor.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465298" y="6678968"/>
            <a:ext cx="2630045" cy="807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7">
                <a:solidFill>
                  <a:srgbClr val="000000"/>
                </a:solidFill>
                <a:latin typeface="Montserrat"/>
              </a:rPr>
              <a:t>Conquistar mais segurança para prosseguir com a denúncia.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453106" y="3462439"/>
            <a:ext cx="2704717" cy="807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-7">
                <a:solidFill>
                  <a:srgbClr val="000000"/>
                </a:solidFill>
                <a:latin typeface="Montserrat"/>
              </a:rPr>
              <a:t>Estimulação da segurança em si mesma, autoestima e credibilidade aos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402813" y="4715167"/>
            <a:ext cx="2755396" cy="1074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</a:pPr>
            <a:r>
              <a:rPr lang="en-US" sz="1500" spc="-7">
                <a:solidFill>
                  <a:srgbClr val="000000"/>
                </a:solidFill>
                <a:latin typeface="Montserrat"/>
              </a:rPr>
              <a:t>Poderá ter maior autonomia na tomada da decisão de denunciar ou terminar o relacionamento.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86938" y="5326670"/>
            <a:ext cx="2047473" cy="278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6"/>
              </a:lnSpc>
            </a:pPr>
            <a:r>
              <a:rPr lang="en-US" sz="1526" spc="-7">
                <a:solidFill>
                  <a:srgbClr val="000000"/>
                </a:solidFill>
                <a:latin typeface="Montserrat"/>
              </a:rPr>
              <a:t>psicológico pré e pós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79120" y="1513491"/>
            <a:ext cx="4820793" cy="84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 spc="-12">
                <a:solidFill>
                  <a:srgbClr val="FFFFFF"/>
                </a:solidFill>
                <a:latin typeface="IBM Plex Sans"/>
              </a:rPr>
              <a:t>PROBLEMAS E NECESSIDADES IDENTIFICADAS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507478" y="1478753"/>
            <a:ext cx="3423946" cy="41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 spc="-12">
                <a:solidFill>
                  <a:srgbClr val="FFFFFF"/>
                </a:solidFill>
                <a:latin typeface="IBM Plex Sans"/>
              </a:rPr>
              <a:t>IDÉIAS E SOLUÇÕES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040612" y="1478753"/>
            <a:ext cx="4906893" cy="84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 spc="-12">
                <a:solidFill>
                  <a:srgbClr val="FFFFFF"/>
                </a:solidFill>
                <a:latin typeface="IBM Plex Sans"/>
              </a:rPr>
              <a:t>BENEFÍCIOS PARA O NEGÓCIO E PARA O TIME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67269" y="7480493"/>
            <a:ext cx="1858013" cy="759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2731" spc="-2">
                <a:solidFill>
                  <a:srgbClr val="000000"/>
                </a:solidFill>
                <a:latin typeface="IBM Plex Sans"/>
              </a:rPr>
              <a:t>Polícia civil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479292" y="7827696"/>
            <a:ext cx="1316927" cy="140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2676" spc="2">
                <a:solidFill>
                  <a:srgbClr val="000000"/>
                </a:solidFill>
                <a:latin typeface="IBM Plex Sans"/>
              </a:rPr>
              <a:t>Vítimas de violência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42823" y="4985439"/>
            <a:ext cx="1826254" cy="111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596" spc="-7">
                <a:solidFill>
                  <a:srgbClr val="000000"/>
                </a:solidFill>
                <a:latin typeface="Montserrat"/>
              </a:rPr>
              <a:t>Não sabe os tipos de agressões ou se está sofrendo uma.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483985" y="19460"/>
            <a:ext cx="5431688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IBM Plex Sans"/>
              </a:rPr>
              <a:t>Denúncia de violência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74437" y="8509154"/>
            <a:ext cx="1243676" cy="136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1"/>
              </a:lnSpc>
            </a:pPr>
            <a:r>
              <a:rPr lang="en-US" sz="2288" spc="-2">
                <a:solidFill>
                  <a:srgbClr val="000000"/>
                </a:solidFill>
                <a:latin typeface="IBM Plex Sans"/>
              </a:rPr>
              <a:t>Governo/Estado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6"/>
            <a:chOff x="0" y="0"/>
            <a:chExt cx="24384000" cy="13715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0" y="1371600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46428" y="4788472"/>
            <a:ext cx="510413" cy="108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46428" y="7085139"/>
            <a:ext cx="510413" cy="1080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851122" y="1117346"/>
            <a:ext cx="630428" cy="20370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737837" y="4378452"/>
            <a:ext cx="137159" cy="1371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4831080"/>
            <a:ext cx="54863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167884"/>
            <a:ext cx="54863" cy="548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509260"/>
            <a:ext cx="54863" cy="548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853684"/>
            <a:ext cx="54863" cy="54864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0" y="-31750"/>
            <a:ext cx="18288000" cy="10318750"/>
            <a:chOff x="0" y="0"/>
            <a:chExt cx="24384000" cy="137159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3715873"/>
            </a:xfrm>
            <a:custGeom>
              <a:avLst/>
              <a:gdLst/>
              <a:ahLst/>
              <a:cxnLst/>
              <a:rect l="l" t="t" r="r" b="b"/>
              <a:pathLst>
                <a:path w="24384000" h="13715873">
                  <a:moveTo>
                    <a:pt x="0" y="0"/>
                  </a:moveTo>
                  <a:lnTo>
                    <a:pt x="0" y="13715873"/>
                  </a:lnTo>
                  <a:lnTo>
                    <a:pt x="24384000" y="13715873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12"/>
              <a:stretch>
                <a:fillRect b="-7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6761851" y="5035521"/>
            <a:ext cx="4841769" cy="808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3"/>
              </a:lnSpc>
            </a:pPr>
            <a:r>
              <a:rPr lang="en-US" sz="4202" spc="-25">
                <a:solidFill>
                  <a:srgbClr val="FFFFFF"/>
                </a:solidFill>
                <a:latin typeface="IBM Plex Sans"/>
              </a:rPr>
              <a:t>BPMN DA SOLUÇÃO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331" b="33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99489" y="0"/>
            <a:ext cx="8489022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-3464"/>
            <a:ext cx="18288000" cy="10286998"/>
            <a:chOff x="0" y="0"/>
            <a:chExt cx="24384000" cy="12344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2344400"/>
            </a:xfrm>
            <a:custGeom>
              <a:avLst/>
              <a:gdLst/>
              <a:ahLst/>
              <a:cxnLst/>
              <a:rect l="l" t="t" r="r" b="b"/>
              <a:pathLst>
                <a:path w="24384000" h="12344400">
                  <a:moveTo>
                    <a:pt x="0" y="0"/>
                  </a:moveTo>
                  <a:lnTo>
                    <a:pt x="0" y="12344400"/>
                  </a:lnTo>
                  <a:lnTo>
                    <a:pt x="24384000" y="123444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3"/>
              <a:stretch>
                <a:fillRect b="-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301593" y="5067299"/>
            <a:ext cx="8084250" cy="566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57"/>
              </a:lnSpc>
            </a:pPr>
            <a:r>
              <a:rPr lang="en-US" sz="3215" spc="6">
                <a:solidFill>
                  <a:srgbClr val="FFFFFF"/>
                </a:solidFill>
                <a:latin typeface="IBM Plex Sans"/>
              </a:rPr>
              <a:t>PROTOTIPO DE ALTA RESOLUÇÃO FIGMA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56095" y="4181717"/>
            <a:ext cx="5375810" cy="71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3"/>
              </a:lnSpc>
            </a:pPr>
            <a:r>
              <a:rPr lang="en-US" sz="4202" spc="-25">
                <a:solidFill>
                  <a:srgbClr val="FFFFFF"/>
                </a:solidFill>
                <a:latin typeface="IBM Plex Sans"/>
              </a:rPr>
              <a:t>SITE INSTITUCIONAL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6"/>
            <a:chOff x="0" y="0"/>
            <a:chExt cx="24384000" cy="13715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46428" y="4788472"/>
            <a:ext cx="510413" cy="108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46428" y="7085139"/>
            <a:ext cx="510413" cy="1080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851122" y="1117346"/>
            <a:ext cx="630428" cy="20370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737837" y="4378452"/>
            <a:ext cx="137159" cy="1371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4831080"/>
            <a:ext cx="54863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167884"/>
            <a:ext cx="54863" cy="548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509260"/>
            <a:ext cx="54863" cy="548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 l="802" t="6514" b="6639"/>
          <a:stretch>
            <a:fillRect/>
          </a:stretch>
        </p:blipFill>
        <p:spPr>
          <a:xfrm>
            <a:off x="0" y="0"/>
            <a:ext cx="18288000" cy="1028699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853684"/>
            <a:ext cx="54863" cy="54864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8735" y="-31750"/>
            <a:ext cx="18288000" cy="10286943"/>
            <a:chOff x="0" y="0"/>
            <a:chExt cx="24384000" cy="137159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384000" cy="13715873"/>
            </a:xfrm>
            <a:custGeom>
              <a:avLst/>
              <a:gdLst/>
              <a:ahLst/>
              <a:cxnLst/>
              <a:rect l="l" t="t" r="r" b="b"/>
              <a:pathLst>
                <a:path w="24384000" h="13715873">
                  <a:moveTo>
                    <a:pt x="0" y="0"/>
                  </a:moveTo>
                  <a:lnTo>
                    <a:pt x="0" y="13715873"/>
                  </a:lnTo>
                  <a:lnTo>
                    <a:pt x="24384000" y="13715873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13"/>
              <a:stretch>
                <a:fillRect b="-7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6216498" y="4342901"/>
            <a:ext cx="5932473" cy="1461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2"/>
              </a:lnSpc>
            </a:pPr>
            <a:r>
              <a:rPr lang="en-US" sz="4200" spc="-25">
                <a:solidFill>
                  <a:srgbClr val="FFFFFF"/>
                </a:solidFill>
                <a:latin typeface="IBM Plex Sans"/>
              </a:rPr>
              <a:t>DIAGRAMA DE CLASSES </a:t>
            </a:r>
          </a:p>
          <a:p>
            <a:pPr algn="ctr">
              <a:lnSpc>
                <a:spcPts val="5892"/>
              </a:lnSpc>
            </a:pPr>
            <a:r>
              <a:rPr lang="en-US" sz="4200" spc="-25">
                <a:solidFill>
                  <a:srgbClr val="FFFFFF"/>
                </a:solidFill>
                <a:latin typeface="IBM Plex Sans"/>
              </a:rPr>
              <a:t>Padrão Strategy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6"/>
            <a:chOff x="0" y="0"/>
            <a:chExt cx="24384000" cy="13715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46428" y="4788472"/>
            <a:ext cx="510413" cy="108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46428" y="7085139"/>
            <a:ext cx="510413" cy="1080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851122" y="1117346"/>
            <a:ext cx="630428" cy="20370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737837" y="4378452"/>
            <a:ext cx="137159" cy="1371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4831080"/>
            <a:ext cx="54863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167884"/>
            <a:ext cx="54863" cy="548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509260"/>
            <a:ext cx="54863" cy="548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853684"/>
            <a:ext cx="54863" cy="54864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0" y="-31750"/>
            <a:ext cx="18326735" cy="10318750"/>
            <a:chOff x="0" y="0"/>
            <a:chExt cx="24384000" cy="137159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3715873"/>
            </a:xfrm>
            <a:custGeom>
              <a:avLst/>
              <a:gdLst/>
              <a:ahLst/>
              <a:cxnLst/>
              <a:rect l="l" t="t" r="r" b="b"/>
              <a:pathLst>
                <a:path w="24384000" h="13715873">
                  <a:moveTo>
                    <a:pt x="0" y="0"/>
                  </a:moveTo>
                  <a:lnTo>
                    <a:pt x="0" y="13715873"/>
                  </a:lnTo>
                  <a:lnTo>
                    <a:pt x="24384000" y="13715873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12"/>
              <a:stretch>
                <a:fillRect b="-7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5716214" y="4452340"/>
            <a:ext cx="6933042" cy="14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2"/>
              </a:lnSpc>
            </a:pPr>
            <a:r>
              <a:rPr lang="en-US" sz="4200" spc="-25">
                <a:solidFill>
                  <a:srgbClr val="FFFFFF"/>
                </a:solidFill>
                <a:latin typeface="IBM Plex Sans"/>
              </a:rPr>
              <a:t>INTERFACE E ABSTRACT CLASSES E CODIGO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6"/>
            <a:chOff x="0" y="0"/>
            <a:chExt cx="24384000" cy="13715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46428" y="4788472"/>
            <a:ext cx="510413" cy="108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46428" y="7085139"/>
            <a:ext cx="510413" cy="1080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851122" y="1117346"/>
            <a:ext cx="630428" cy="20370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737837" y="4378452"/>
            <a:ext cx="137159" cy="1371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4831080"/>
            <a:ext cx="54863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167884"/>
            <a:ext cx="54863" cy="54864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38735" y="-31750"/>
            <a:ext cx="18288000" cy="10286943"/>
            <a:chOff x="0" y="0"/>
            <a:chExt cx="24384000" cy="1371592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5873"/>
            </a:xfrm>
            <a:custGeom>
              <a:avLst/>
              <a:gdLst/>
              <a:ahLst/>
              <a:cxnLst/>
              <a:rect l="l" t="t" r="r" b="b"/>
              <a:pathLst>
                <a:path w="24384000" h="13715873">
                  <a:moveTo>
                    <a:pt x="0" y="0"/>
                  </a:moveTo>
                  <a:lnTo>
                    <a:pt x="0" y="13715873"/>
                  </a:lnTo>
                  <a:lnTo>
                    <a:pt x="24384000" y="13715873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12"/>
              <a:stretch>
                <a:fillRect t="-9278" b="-9277"/>
              </a:stretch>
            </a:blip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509260"/>
            <a:ext cx="54863" cy="5486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853684"/>
            <a:ext cx="54863" cy="54864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0" y="-31750"/>
            <a:ext cx="18288000" cy="10286943"/>
            <a:chOff x="0" y="0"/>
            <a:chExt cx="24384000" cy="1371592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384000" cy="13715873"/>
            </a:xfrm>
            <a:custGeom>
              <a:avLst/>
              <a:gdLst/>
              <a:ahLst/>
              <a:cxnLst/>
              <a:rect l="l" t="t" r="r" b="b"/>
              <a:pathLst>
                <a:path w="24384000" h="13715873">
                  <a:moveTo>
                    <a:pt x="0" y="0"/>
                  </a:moveTo>
                  <a:lnTo>
                    <a:pt x="0" y="13715873"/>
                  </a:lnTo>
                  <a:lnTo>
                    <a:pt x="24384000" y="13715873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13"/>
              <a:stretch>
                <a:fillRect b="-7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6216498" y="4370832"/>
            <a:ext cx="5932473" cy="14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2"/>
              </a:lnSpc>
            </a:pPr>
            <a:r>
              <a:rPr lang="en-US" sz="4200" spc="-25">
                <a:solidFill>
                  <a:srgbClr val="FFFFFF"/>
                </a:solidFill>
                <a:latin typeface="IBM Plex Sans"/>
              </a:rPr>
              <a:t>ESTRUTURA DO PROJETO SPRING BOOT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5"/>
            <a:chOff x="0" y="0"/>
            <a:chExt cx="24384000" cy="13715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46428" y="4788472"/>
            <a:ext cx="510413" cy="108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46428" y="7085139"/>
            <a:ext cx="510413" cy="1080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851122" y="1117346"/>
            <a:ext cx="630428" cy="20370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737837" y="4378452"/>
            <a:ext cx="137159" cy="1371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4831080"/>
            <a:ext cx="54863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167884"/>
            <a:ext cx="54863" cy="548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509260"/>
            <a:ext cx="54863" cy="548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853684"/>
            <a:ext cx="54863" cy="54864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0" y="-31750"/>
            <a:ext cx="18288000" cy="10318750"/>
            <a:chOff x="0" y="0"/>
            <a:chExt cx="24384000" cy="137159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3715873"/>
            </a:xfrm>
            <a:custGeom>
              <a:avLst/>
              <a:gdLst/>
              <a:ahLst/>
              <a:cxnLst/>
              <a:rect l="l" t="t" r="r" b="b"/>
              <a:pathLst>
                <a:path w="24384000" h="13715873">
                  <a:moveTo>
                    <a:pt x="0" y="0"/>
                  </a:moveTo>
                  <a:lnTo>
                    <a:pt x="0" y="13715873"/>
                  </a:lnTo>
                  <a:lnTo>
                    <a:pt x="24384000" y="13715873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12"/>
              <a:stretch>
                <a:fillRect b="-7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4942758" y="4715481"/>
            <a:ext cx="8479954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spc="-25">
                <a:solidFill>
                  <a:srgbClr val="FFFFFF"/>
                </a:solidFill>
                <a:latin typeface="IBM Plex Sans"/>
              </a:rPr>
              <a:t>AGRADECIMENTOS E CONCLUSÃO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7"/>
            <a:chOff x="0" y="0"/>
            <a:chExt cx="24383999" cy="137159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18288000" cy="10286943"/>
            <a:chOff x="0" y="0"/>
            <a:chExt cx="24384000" cy="137159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5873"/>
            </a:xfrm>
            <a:custGeom>
              <a:avLst/>
              <a:gdLst/>
              <a:ahLst/>
              <a:cxnLst/>
              <a:rect l="l" t="t" r="r" b="b"/>
              <a:pathLst>
                <a:path w="24384000" h="13715873">
                  <a:moveTo>
                    <a:pt x="0" y="0"/>
                  </a:moveTo>
                  <a:lnTo>
                    <a:pt x="0" y="13715873"/>
                  </a:lnTo>
                  <a:lnTo>
                    <a:pt x="24384000" y="13715873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3"/>
              <a:stretch>
                <a:fillRect b="-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74218" y="2290130"/>
            <a:ext cx="16041548" cy="535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473" lvl="1" indent="-308737" algn="l">
              <a:lnSpc>
                <a:spcPts val="7149"/>
              </a:lnSpc>
              <a:buFont typeface="Arial"/>
              <a:buChar char="•"/>
            </a:pPr>
            <a:r>
              <a:rPr lang="en-US" sz="2859" spc="-14">
                <a:solidFill>
                  <a:srgbClr val="FFFFFF"/>
                </a:solidFill>
                <a:latin typeface="Montserrat"/>
              </a:rPr>
              <a:t>A cada minuto, 25 brasileiras sofrem violência doméstica.</a:t>
            </a:r>
          </a:p>
          <a:p>
            <a:pPr marL="617473" lvl="1" indent="-308737" algn="l">
              <a:lnSpc>
                <a:spcPts val="7149"/>
              </a:lnSpc>
              <a:buFont typeface="Arial"/>
              <a:buChar char="•"/>
            </a:pPr>
            <a:r>
              <a:rPr lang="en-US" sz="2859" spc="-14">
                <a:solidFill>
                  <a:srgbClr val="FFFFFF"/>
                </a:solidFill>
                <a:latin typeface="Montserrat"/>
              </a:rPr>
              <a:t>Violência contra mulheres cresce em 20% das cidades durante a pandemia.</a:t>
            </a:r>
          </a:p>
          <a:p>
            <a:pPr marL="617473" lvl="1" indent="-308737" algn="l">
              <a:lnSpc>
                <a:spcPts val="7149"/>
              </a:lnSpc>
              <a:buFont typeface="Arial"/>
              <a:buChar char="•"/>
            </a:pPr>
            <a:r>
              <a:rPr lang="en-US" sz="2859" spc="-14">
                <a:solidFill>
                  <a:srgbClr val="FFFFFF"/>
                </a:solidFill>
                <a:latin typeface="Montserrat"/>
              </a:rPr>
              <a:t>A comunicação com os canais de denuncia da policia não são fáceis de ter contato. </a:t>
            </a:r>
          </a:p>
          <a:p>
            <a:pPr marL="617473" lvl="1" indent="-308737" algn="l">
              <a:lnSpc>
                <a:spcPts val="7149"/>
              </a:lnSpc>
              <a:buFont typeface="Arial"/>
              <a:buChar char="•"/>
            </a:pPr>
            <a:r>
              <a:rPr lang="en-US" sz="2859" spc="-14">
                <a:solidFill>
                  <a:srgbClr val="FFFFFF"/>
                </a:solidFill>
                <a:latin typeface="Montserrat"/>
              </a:rPr>
              <a:t>Vítima de violência doméstica relata falta de apoio ao buscar ajuda em delegacia </a:t>
            </a:r>
          </a:p>
          <a:p>
            <a:pPr marL="617473" lvl="1" indent="-308737" algn="l">
              <a:lnSpc>
                <a:spcPts val="7149"/>
              </a:lnSpc>
              <a:buFont typeface="Arial"/>
              <a:buChar char="•"/>
            </a:pPr>
            <a:r>
              <a:rPr lang="en-US" sz="2859" spc="-14">
                <a:solidFill>
                  <a:srgbClr val="FFFFFF"/>
                </a:solidFill>
                <a:latin typeface="Montserrat"/>
              </a:rPr>
              <a:t>Mulher não denunciam porque tem medo do agressor voltar a agredi-la. </a:t>
            </a:r>
          </a:p>
          <a:p>
            <a:pPr marL="617473" lvl="1" indent="-308737" algn="l">
              <a:lnSpc>
                <a:spcPts val="7149"/>
              </a:lnSpc>
              <a:buFont typeface="Arial"/>
              <a:buChar char="•"/>
            </a:pPr>
            <a:r>
              <a:rPr lang="en-US" sz="2859" spc="-14">
                <a:solidFill>
                  <a:srgbClr val="FFFFFF"/>
                </a:solidFill>
                <a:latin typeface="Montserrat"/>
              </a:rPr>
              <a:t>Mulheres não denunciam por não identificar que esteja sofrendo uma agressão.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4218" y="575688"/>
            <a:ext cx="5387158" cy="715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8"/>
              </a:lnSpc>
            </a:pPr>
            <a:r>
              <a:rPr lang="en-US" sz="4200" spc="-25">
                <a:solidFill>
                  <a:srgbClr val="FFFFFF"/>
                </a:solidFill>
                <a:latin typeface="IBM Plex Sans"/>
              </a:rPr>
              <a:t>CONTEXTUALIZAÇÃO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20326692" cy="10287000"/>
            <a:chOff x="0" y="0"/>
            <a:chExt cx="24384000" cy="12340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2340336"/>
            </a:xfrm>
            <a:custGeom>
              <a:avLst/>
              <a:gdLst/>
              <a:ahLst/>
              <a:cxnLst/>
              <a:rect l="l" t="t" r="r" b="b"/>
              <a:pathLst>
                <a:path w="24384000" h="12340336">
                  <a:moveTo>
                    <a:pt x="0" y="0"/>
                  </a:moveTo>
                  <a:lnTo>
                    <a:pt x="0" y="12340336"/>
                  </a:lnTo>
                  <a:lnTo>
                    <a:pt x="24384000" y="12340336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-24245"/>
            <a:ext cx="20326692" cy="10311245"/>
            <a:chOff x="0" y="0"/>
            <a:chExt cx="24384000" cy="137159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5873"/>
            </a:xfrm>
            <a:custGeom>
              <a:avLst/>
              <a:gdLst/>
              <a:ahLst/>
              <a:cxnLst/>
              <a:rect l="l" t="t" r="r" b="b"/>
              <a:pathLst>
                <a:path w="24384000" h="13715873">
                  <a:moveTo>
                    <a:pt x="0" y="0"/>
                  </a:moveTo>
                  <a:lnTo>
                    <a:pt x="0" y="13715873"/>
                  </a:lnTo>
                  <a:lnTo>
                    <a:pt x="24384000" y="13715873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3"/>
              <a:stretch>
                <a:fillRect b="-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7064375" y="4189291"/>
            <a:ext cx="4160763" cy="808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3"/>
              </a:lnSpc>
            </a:pPr>
            <a:r>
              <a:rPr lang="en-US" sz="4202" spc="-25">
                <a:solidFill>
                  <a:srgbClr val="FFFFFF"/>
                </a:solidFill>
                <a:latin typeface="IBM Plex Sans"/>
              </a:rPr>
              <a:t>PROTO PERSONA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750" y="-31750"/>
            <a:ext cx="18351500" cy="10318750"/>
            <a:chOff x="0" y="0"/>
            <a:chExt cx="24384000" cy="137159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5873"/>
            </a:xfrm>
            <a:custGeom>
              <a:avLst/>
              <a:gdLst/>
              <a:ahLst/>
              <a:cxnLst/>
              <a:rect l="l" t="t" r="r" b="b"/>
              <a:pathLst>
                <a:path w="24384000" h="13715873">
                  <a:moveTo>
                    <a:pt x="0" y="0"/>
                  </a:moveTo>
                  <a:lnTo>
                    <a:pt x="0" y="13715873"/>
                  </a:lnTo>
                  <a:lnTo>
                    <a:pt x="24384000" y="13715873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 b="-7"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1750" y="-31750"/>
            <a:ext cx="18351500" cy="523157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72796" y="824485"/>
            <a:ext cx="2310384" cy="3468624"/>
            <a:chOff x="0" y="0"/>
            <a:chExt cx="3080512" cy="46248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80512" cy="4624832"/>
            </a:xfrm>
            <a:custGeom>
              <a:avLst/>
              <a:gdLst/>
              <a:ahLst/>
              <a:cxnLst/>
              <a:rect l="l" t="t" r="r" b="b"/>
              <a:pathLst>
                <a:path w="3080512" h="4624832">
                  <a:moveTo>
                    <a:pt x="0" y="0"/>
                  </a:moveTo>
                  <a:lnTo>
                    <a:pt x="0" y="4624832"/>
                  </a:lnTo>
                  <a:lnTo>
                    <a:pt x="3080512" y="4624832"/>
                  </a:lnTo>
                  <a:lnTo>
                    <a:pt x="3080512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7565771" y="2630967"/>
            <a:ext cx="922935" cy="42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4">
                <a:solidFill>
                  <a:srgbClr val="FFFFFF"/>
                </a:solidFill>
                <a:latin typeface="IBM Plex Sans"/>
              </a:rPr>
              <a:t>É mãe.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99427" y="1595790"/>
            <a:ext cx="1854100" cy="42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IBM Plex Sans"/>
              </a:rPr>
              <a:t>Dona de casa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51599" y="3705641"/>
            <a:ext cx="2231136" cy="85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6"/>
              </a:lnSpc>
            </a:pPr>
            <a:r>
              <a:rPr lang="en-US" sz="2400" spc="4">
                <a:solidFill>
                  <a:srgbClr val="FFFFFF"/>
                </a:solidFill>
                <a:latin typeface="IBM Plex Sans"/>
              </a:rPr>
              <a:t>Possuiacessoa internet,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3387" y="6799107"/>
            <a:ext cx="11332795" cy="306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96"/>
              </a:lnSpc>
            </a:pP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Não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teve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uma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boa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experiência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ao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denunciar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uma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agressão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, pela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demora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e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falta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de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acompanhamento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pós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denúncia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. </a:t>
            </a:r>
          </a:p>
          <a:p>
            <a:pPr algn="l">
              <a:lnSpc>
                <a:spcPts val="6000"/>
              </a:lnSpc>
            </a:pP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Não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sabe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onde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procurar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ajuda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para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sair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da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situação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em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que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está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(de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agressão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).</a:t>
            </a:r>
          </a:p>
          <a:p>
            <a:pPr algn="l">
              <a:lnSpc>
                <a:spcPts val="4612"/>
              </a:lnSpc>
            </a:pP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Tem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muita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dificuldade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de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tomar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atitude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por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medo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de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sofrer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outra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agressão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ou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não</a:t>
            </a:r>
            <a:endParaRPr lang="en-US" sz="2400" spc="-2" dirty="0">
              <a:solidFill>
                <a:srgbClr val="FFFFFF"/>
              </a:solidFill>
              <a:latin typeface="IBM Plex Sans"/>
            </a:endParaRPr>
          </a:p>
          <a:p>
            <a:pPr algn="l">
              <a:lnSpc>
                <a:spcPts val="2179"/>
              </a:lnSpc>
            </a:pP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dar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resultado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após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denunciar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. </a:t>
            </a:r>
          </a:p>
          <a:p>
            <a:pPr algn="l">
              <a:lnSpc>
                <a:spcPts val="6000"/>
              </a:lnSpc>
            </a:pP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Não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possu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imeios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de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trabalhar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o trauma que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sofreu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400" spc="-2" dirty="0" err="1">
                <a:solidFill>
                  <a:srgbClr val="FFFFFF"/>
                </a:solidFill>
                <a:latin typeface="IBM Plex Sans"/>
              </a:rPr>
              <a:t>psicologicamente</a:t>
            </a:r>
            <a:r>
              <a:rPr lang="en-US" sz="2400" spc="-2" dirty="0">
                <a:solidFill>
                  <a:srgbClr val="FFFFFF"/>
                </a:solidFill>
                <a:latin typeface="IBM Plex Sa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46738" y="3405413"/>
            <a:ext cx="1823872" cy="42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2">
                <a:solidFill>
                  <a:srgbClr val="FFFFFF"/>
                </a:solidFill>
                <a:latin typeface="IBM Plex Sans"/>
              </a:rPr>
              <a:t>Tem30 anos.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42522" y="1495587"/>
            <a:ext cx="2229308" cy="85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6"/>
              </a:lnSpc>
            </a:pPr>
            <a:r>
              <a:rPr lang="en-US" sz="2400" spc="4">
                <a:solidFill>
                  <a:srgbClr val="FFFFFF"/>
                </a:solidFill>
                <a:latin typeface="IBM Plex Sans"/>
              </a:rPr>
              <a:t>Nãopossui ensinosuperior.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636239" y="3374933"/>
            <a:ext cx="2076603" cy="42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2">
                <a:solidFill>
                  <a:srgbClr val="FFFFFF"/>
                </a:solidFill>
                <a:latin typeface="IBM Plex Sans"/>
              </a:rPr>
              <a:t>É intropesctiva.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64358" y="1532671"/>
            <a:ext cx="2220112" cy="85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6"/>
              </a:lnSpc>
            </a:pPr>
            <a:r>
              <a:rPr lang="en-US" sz="2400" spc="4">
                <a:solidFill>
                  <a:srgbClr val="FFFFFF"/>
                </a:solidFill>
                <a:latin typeface="IBM Plex Sans"/>
              </a:rPr>
              <a:t>Estaemum relacionamento.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3387" y="6138510"/>
            <a:ext cx="9537214" cy="41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 spc="-2">
                <a:solidFill>
                  <a:srgbClr val="FFFFFF"/>
                </a:solidFill>
                <a:latin typeface="IBM Plex Sans"/>
              </a:rPr>
              <a:t>Não entendemuito bem o que pode ser considerado como agressão.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37053" y="2286714"/>
            <a:ext cx="3021787" cy="1473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100" spc="-2">
                <a:solidFill>
                  <a:srgbClr val="FFFFFF"/>
                </a:solidFill>
                <a:latin typeface="IBM Plex Sans"/>
              </a:rPr>
              <a:t>"Sei que temalgo de erradono meu relacionamento, mas não sei comoproceder."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3387" y="5264557"/>
            <a:ext cx="6118437" cy="70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5"/>
              </a:lnSpc>
            </a:pPr>
            <a:r>
              <a:rPr lang="en-US" sz="4104">
                <a:solidFill>
                  <a:srgbClr val="FFFFFF"/>
                </a:solidFill>
                <a:latin typeface="IBM Plex Sans"/>
              </a:rPr>
              <a:t>Dores e necessidades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90412" y="242468"/>
            <a:ext cx="7345828" cy="78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4"/>
              </a:lnSpc>
            </a:pPr>
            <a:r>
              <a:rPr lang="en-US" sz="4595">
                <a:solidFill>
                  <a:srgbClr val="FFFFFF"/>
                </a:solidFill>
                <a:latin typeface="IBM Plex Sans"/>
              </a:rPr>
              <a:t>Valorese comportamentos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30296" y="1481080"/>
            <a:ext cx="2436144" cy="648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3695" spc="-3">
                <a:solidFill>
                  <a:srgbClr val="FFFFFF"/>
                </a:solidFill>
                <a:latin typeface="IBM Plex Sans"/>
              </a:rPr>
              <a:t>Juliana Silva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2043" b="36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102" cy="10287000"/>
            <a:chOff x="0" y="0"/>
            <a:chExt cx="24384000" cy="137159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5873"/>
            </a:xfrm>
            <a:custGeom>
              <a:avLst/>
              <a:gdLst/>
              <a:ahLst/>
              <a:cxnLst/>
              <a:rect l="l" t="t" r="r" b="b"/>
              <a:pathLst>
                <a:path w="24384000" h="13715873">
                  <a:moveTo>
                    <a:pt x="0" y="0"/>
                  </a:moveTo>
                  <a:lnTo>
                    <a:pt x="0" y="13715873"/>
                  </a:lnTo>
                  <a:lnTo>
                    <a:pt x="24384000" y="13715873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3"/>
              <a:stretch>
                <a:fillRect b="-7"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2188" y="509080"/>
            <a:ext cx="1706753" cy="85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778985" y="4831080"/>
            <a:ext cx="54863" cy="548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778985" y="5167884"/>
            <a:ext cx="54863" cy="5486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778985" y="5509260"/>
            <a:ext cx="54863" cy="548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778985" y="5853684"/>
            <a:ext cx="54863" cy="548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92187" y="2023428"/>
            <a:ext cx="15322320" cy="666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6640"/>
              </a:lnSpc>
              <a:buFont typeface="Arial"/>
              <a:buChar char="•"/>
            </a:pPr>
            <a:r>
              <a:rPr lang="en-US" sz="3200" spc="83">
                <a:solidFill>
                  <a:srgbClr val="FFFFFF"/>
                </a:solidFill>
                <a:latin typeface="IBM Plex Sans"/>
              </a:rPr>
              <a:t>ATENDIMENTO PSICOLÓGICO PARA VÍTIMAS</a:t>
            </a:r>
          </a:p>
          <a:p>
            <a:pPr marL="690881" lvl="1" indent="-345440" algn="l">
              <a:lnSpc>
                <a:spcPts val="6640"/>
              </a:lnSpc>
              <a:buFont typeface="Arial"/>
              <a:buChar char="•"/>
            </a:pPr>
            <a:r>
              <a:rPr lang="en-US" sz="3200" spc="86">
                <a:solidFill>
                  <a:srgbClr val="FFFFFF"/>
                </a:solidFill>
                <a:latin typeface="IBM Plex Sans"/>
              </a:rPr>
              <a:t>DENÚNCIAS SEM BUROCRACIA</a:t>
            </a:r>
          </a:p>
          <a:p>
            <a:pPr marL="690881" lvl="1" indent="-345440" algn="l">
              <a:lnSpc>
                <a:spcPts val="6640"/>
              </a:lnSpc>
              <a:buFont typeface="Arial"/>
              <a:buChar char="•"/>
            </a:pPr>
            <a:r>
              <a:rPr lang="en-US" sz="3200" spc="83">
                <a:solidFill>
                  <a:srgbClr val="FFFFFF"/>
                </a:solidFill>
                <a:latin typeface="IBM Plex Sans"/>
              </a:rPr>
              <a:t>ACOMPANHAMENTO PÓS DENÚNCIA</a:t>
            </a:r>
          </a:p>
          <a:p>
            <a:pPr marL="690881" lvl="1" indent="-345440" algn="l">
              <a:lnSpc>
                <a:spcPts val="6640"/>
              </a:lnSpc>
              <a:buFont typeface="Arial"/>
              <a:buChar char="•"/>
            </a:pPr>
            <a:r>
              <a:rPr lang="en-US" sz="3200" spc="83">
                <a:solidFill>
                  <a:srgbClr val="FFFFFF"/>
                </a:solidFill>
                <a:latin typeface="IBM Plex Sans"/>
              </a:rPr>
              <a:t>DISPONIBILIZAR INFORMAÇÕES SOBRE AS LEIS DE APOIO À MULHER</a:t>
            </a:r>
          </a:p>
          <a:p>
            <a:pPr marL="690881" lvl="1" indent="-345440" algn="l">
              <a:lnSpc>
                <a:spcPts val="6640"/>
              </a:lnSpc>
              <a:buFont typeface="Arial"/>
              <a:buChar char="•"/>
            </a:pPr>
            <a:r>
              <a:rPr lang="en-US" sz="3200" spc="83">
                <a:solidFill>
                  <a:srgbClr val="FFFFFF"/>
                </a:solidFill>
                <a:latin typeface="IBM Plex Sans"/>
              </a:rPr>
              <a:t>ATENDIMENTO HUMANIZADO E EFICIENTE</a:t>
            </a:r>
          </a:p>
          <a:p>
            <a:pPr marL="690881" lvl="1" indent="-345440" algn="l">
              <a:lnSpc>
                <a:spcPts val="6640"/>
              </a:lnSpc>
              <a:buFont typeface="Arial"/>
              <a:buChar char="•"/>
            </a:pPr>
            <a:r>
              <a:rPr lang="en-US" sz="3200" spc="83">
                <a:solidFill>
                  <a:srgbClr val="FFFFFF"/>
                </a:solidFill>
                <a:latin typeface="IBM Plex Sans"/>
              </a:rPr>
              <a:t>INFORMAÇÕES SOBRE O TIPO DE VIOLÊNCIA CONTRA A MULHER</a:t>
            </a:r>
          </a:p>
          <a:p>
            <a:pPr algn="l">
              <a:lnSpc>
                <a:spcPts val="6640"/>
              </a:lnSpc>
            </a:pPr>
            <a:endParaRPr lang="en-US" sz="3200" spc="83">
              <a:solidFill>
                <a:srgbClr val="FFFFFF"/>
              </a:solidFill>
              <a:latin typeface="IBM Plex Sans"/>
            </a:endParaRPr>
          </a:p>
          <a:p>
            <a:pPr algn="l">
              <a:lnSpc>
                <a:spcPts val="6640"/>
              </a:lnSpc>
            </a:pPr>
            <a:endParaRPr lang="en-US" sz="3200" spc="83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2187" y="524789"/>
            <a:ext cx="3553902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spc="-28">
                <a:solidFill>
                  <a:srgbClr val="FFFFFF"/>
                </a:solidFill>
                <a:latin typeface="IBM Plex Sans"/>
              </a:rPr>
              <a:t>SOLUÇÃO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5"/>
            <a:chOff x="0" y="0"/>
            <a:chExt cx="24384000" cy="13715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46428" y="4788472"/>
            <a:ext cx="510413" cy="108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46428" y="7085139"/>
            <a:ext cx="510413" cy="1080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851122" y="1117346"/>
            <a:ext cx="630428" cy="20370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737837" y="4378452"/>
            <a:ext cx="137159" cy="1371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4831080"/>
            <a:ext cx="54863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167884"/>
            <a:ext cx="54863" cy="548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509260"/>
            <a:ext cx="54863" cy="548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853684"/>
            <a:ext cx="54863" cy="5486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rcRect l="2591" t="4865" r="2591"/>
          <a:stretch>
            <a:fillRect/>
          </a:stretch>
        </p:blipFill>
        <p:spPr>
          <a:xfrm>
            <a:off x="0" y="34290"/>
            <a:ext cx="18288000" cy="10252705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0" y="0"/>
            <a:ext cx="18428937" cy="10366219"/>
            <a:chOff x="0" y="0"/>
            <a:chExt cx="24384000" cy="137159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384000" cy="13715873"/>
            </a:xfrm>
            <a:custGeom>
              <a:avLst/>
              <a:gdLst/>
              <a:ahLst/>
              <a:cxnLst/>
              <a:rect l="l" t="t" r="r" b="b"/>
              <a:pathLst>
                <a:path w="24384000" h="13715873">
                  <a:moveTo>
                    <a:pt x="0" y="0"/>
                  </a:moveTo>
                  <a:lnTo>
                    <a:pt x="0" y="13715873"/>
                  </a:lnTo>
                  <a:lnTo>
                    <a:pt x="24384000" y="13715873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13"/>
              <a:stretch>
                <a:fillRect b="-7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6351965" y="4764195"/>
            <a:ext cx="5661541" cy="71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3"/>
              </a:lnSpc>
            </a:pPr>
            <a:r>
              <a:rPr lang="en-US" sz="4202" spc="-25">
                <a:solidFill>
                  <a:srgbClr val="FFFFFF"/>
                </a:solidFill>
                <a:latin typeface="IBM Plex Sans"/>
              </a:rPr>
              <a:t>MAPA DE EMPATIA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46428" y="4788472"/>
            <a:ext cx="510413" cy="108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46428" y="7085139"/>
            <a:ext cx="510413" cy="1080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851122" y="1117346"/>
            <a:ext cx="630428" cy="20370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737837" y="4378452"/>
            <a:ext cx="137159" cy="1371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4831080"/>
            <a:ext cx="54863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167884"/>
            <a:ext cx="54863" cy="548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509260"/>
            <a:ext cx="54863" cy="548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853684"/>
            <a:ext cx="54863" cy="54864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9812" y="0"/>
            <a:ext cx="18268188" cy="9253728"/>
            <a:chOff x="0" y="0"/>
            <a:chExt cx="24357584" cy="123383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57585" cy="12338304"/>
            </a:xfrm>
            <a:custGeom>
              <a:avLst/>
              <a:gdLst/>
              <a:ahLst/>
              <a:cxnLst/>
              <a:rect l="l" t="t" r="r" b="b"/>
              <a:pathLst>
                <a:path w="24357585" h="12338304">
                  <a:moveTo>
                    <a:pt x="0" y="0"/>
                  </a:moveTo>
                  <a:lnTo>
                    <a:pt x="0" y="12338304"/>
                  </a:lnTo>
                  <a:lnTo>
                    <a:pt x="24357585" y="12338304"/>
                  </a:lnTo>
                  <a:lnTo>
                    <a:pt x="24357585" y="0"/>
                  </a:lnTo>
                  <a:close/>
                </a:path>
              </a:pathLst>
            </a:custGeom>
            <a:blipFill>
              <a:blip r:embed="rId12"/>
              <a:stretch>
                <a:fillRect t="-5522" b="-5522"/>
              </a:stretch>
            </a:blip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rcRect l="1519" t="3039" r="1519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6998"/>
            <a:chOff x="0" y="0"/>
            <a:chExt cx="24384000" cy="137159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46428" y="4788472"/>
            <a:ext cx="510413" cy="108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46428" y="7085139"/>
            <a:ext cx="510413" cy="1080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851122" y="1117346"/>
            <a:ext cx="630428" cy="20370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737837" y="4378452"/>
            <a:ext cx="137159" cy="1371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4831080"/>
            <a:ext cx="54863" cy="54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167884"/>
            <a:ext cx="54863" cy="548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509260"/>
            <a:ext cx="54863" cy="548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778985" y="5853684"/>
            <a:ext cx="54863" cy="54864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9812" y="0"/>
            <a:ext cx="18268188" cy="9253728"/>
            <a:chOff x="0" y="0"/>
            <a:chExt cx="24357584" cy="123383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57585" cy="12338304"/>
            </a:xfrm>
            <a:custGeom>
              <a:avLst/>
              <a:gdLst/>
              <a:ahLst/>
              <a:cxnLst/>
              <a:rect l="l" t="t" r="r" b="b"/>
              <a:pathLst>
                <a:path w="24357585" h="12338304">
                  <a:moveTo>
                    <a:pt x="0" y="0"/>
                  </a:moveTo>
                  <a:lnTo>
                    <a:pt x="0" y="12338304"/>
                  </a:lnTo>
                  <a:lnTo>
                    <a:pt x="24357585" y="12338304"/>
                  </a:lnTo>
                  <a:lnTo>
                    <a:pt x="24357585" y="0"/>
                  </a:lnTo>
                  <a:close/>
                </a:path>
              </a:pathLst>
            </a:custGeom>
            <a:blipFill>
              <a:blip r:embed="rId12"/>
              <a:stretch>
                <a:fillRect t="-5522" b="-5522"/>
              </a:stretch>
            </a:blip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rcRect l="1519" t="3039" r="1519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rcRect t="2248" r="1949"/>
          <a:stretch>
            <a:fillRect/>
          </a:stretch>
        </p:blipFill>
        <p:spPr>
          <a:xfrm>
            <a:off x="19812" y="0"/>
            <a:ext cx="18268188" cy="102445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1158</Words>
  <Application>Microsoft Office PowerPoint</Application>
  <PresentationFormat>Personalizar</PresentationFormat>
  <Paragraphs>222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7" baseType="lpstr">
      <vt:lpstr>Montserrat</vt:lpstr>
      <vt:lpstr>IBM Plex Sans</vt:lpstr>
      <vt:lpstr>Arial</vt:lpstr>
      <vt:lpstr>IBM Plex Sans Condensed Bold</vt:lpstr>
      <vt:lpstr>IBM Plex Sans Condensed</vt:lpstr>
      <vt:lpstr>Calibri</vt:lpstr>
      <vt:lpstr>IBM Plex Sans Bold</vt:lpstr>
      <vt:lpstr>Open Sans Bold</vt:lpstr>
      <vt:lpstr>Arimo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PPT.pdf</dc:title>
  <cp:lastModifiedBy>BRUNO RICARDO GOMES DA SILVA</cp:lastModifiedBy>
  <cp:revision>2</cp:revision>
  <dcterms:created xsi:type="dcterms:W3CDTF">2006-08-16T00:00:00Z</dcterms:created>
  <dcterms:modified xsi:type="dcterms:W3CDTF">2021-09-05T20:45:25Z</dcterms:modified>
  <dc:identifier>DAEo6OT4chg</dc:identifier>
</cp:coreProperties>
</file>